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8"/>
  </p:notesMasterIdLst>
  <p:sldIdLst>
    <p:sldId id="684" r:id="rId2"/>
    <p:sldId id="688" r:id="rId3"/>
    <p:sldId id="689" r:id="rId4"/>
    <p:sldId id="690" r:id="rId5"/>
    <p:sldId id="692" r:id="rId6"/>
    <p:sldId id="696" r:id="rId7"/>
    <p:sldId id="695" r:id="rId8"/>
    <p:sldId id="685" r:id="rId9"/>
    <p:sldId id="412" r:id="rId10"/>
    <p:sldId id="411" r:id="rId11"/>
    <p:sldId id="413" r:id="rId12"/>
    <p:sldId id="414" r:id="rId13"/>
    <p:sldId id="415" r:id="rId14"/>
    <p:sldId id="417" r:id="rId15"/>
    <p:sldId id="422" r:id="rId16"/>
    <p:sldId id="423" r:id="rId17"/>
    <p:sldId id="426" r:id="rId18"/>
    <p:sldId id="427" r:id="rId19"/>
    <p:sldId id="428" r:id="rId20"/>
    <p:sldId id="694" r:id="rId21"/>
    <p:sldId id="432" r:id="rId22"/>
    <p:sldId id="433" r:id="rId23"/>
    <p:sldId id="434" r:id="rId24"/>
    <p:sldId id="435" r:id="rId25"/>
    <p:sldId id="436" r:id="rId26"/>
    <p:sldId id="437" r:id="rId27"/>
    <p:sldId id="438" r:id="rId28"/>
    <p:sldId id="439" r:id="rId29"/>
    <p:sldId id="440" r:id="rId30"/>
    <p:sldId id="441" r:id="rId31"/>
    <p:sldId id="442" r:id="rId32"/>
    <p:sldId id="443" r:id="rId33"/>
    <p:sldId id="444" r:id="rId34"/>
    <p:sldId id="445" r:id="rId35"/>
    <p:sldId id="686" r:id="rId36"/>
    <p:sldId id="687" r:id="rId37"/>
  </p:sldIdLst>
  <p:sldSz cx="12192000" cy="6858000"/>
  <p:notesSz cx="6858000" cy="9144000"/>
  <p:embeddedFontLst>
    <p:embeddedFont>
      <p:font typeface="Malgun Gothic" panose="020B0503020000020004" pitchFamily="34" charset="-127"/>
      <p:regular r:id="rId39"/>
      <p:bold r:id="rId40"/>
    </p:embeddedFont>
    <p:embeddedFont>
      <p:font typeface="Samsung Sharp Sans" panose="020B0604020202020204" charset="0"/>
      <p:regular r:id="rId41"/>
      <p:bold r:id="rId42"/>
    </p:embeddedFont>
    <p:embeddedFont>
      <p:font typeface="SamsungOne 400" panose="020B0503030303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userDrawn="1">
          <p15:clr>
            <a:srgbClr val="A4A3A4"/>
          </p15:clr>
        </p15:guide>
        <p15:guide id="2" orient="horz" pos="1071" userDrawn="1">
          <p15:clr>
            <a:srgbClr val="A4A3A4"/>
          </p15:clr>
        </p15:guide>
        <p15:guide id="3" pos="3840" userDrawn="1">
          <p15:clr>
            <a:srgbClr val="A4A3A4"/>
          </p15:clr>
        </p15:guide>
        <p15:guide id="4" pos="517" userDrawn="1">
          <p15:clr>
            <a:srgbClr val="A4A3A4"/>
          </p15:clr>
        </p15:guide>
        <p15:guide id="5" pos="350" userDrawn="1">
          <p15:clr>
            <a:srgbClr val="A4A3A4"/>
          </p15:clr>
        </p15:guide>
        <p15:guide id="6" orient="horz" pos="1207" userDrawn="1">
          <p15:clr>
            <a:srgbClr val="A4A3A4"/>
          </p15:clr>
        </p15:guide>
        <p15:guide id="7" pos="7247" userDrawn="1">
          <p15:clr>
            <a:srgbClr val="A4A3A4"/>
          </p15:clr>
        </p15:guide>
        <p15:guide id="8" orient="horz" pos="2160" userDrawn="1">
          <p15:clr>
            <a:srgbClr val="A4A3A4"/>
          </p15:clr>
        </p15:guide>
        <p15:guide id="9" orient="horz" pos="1117" userDrawn="1">
          <p15:clr>
            <a:srgbClr val="A4A3A4"/>
          </p15:clr>
        </p15:guide>
        <p15:guide id="10" pos="433" userDrawn="1">
          <p15:clr>
            <a:srgbClr val="A4A3A4"/>
          </p15:clr>
        </p15:guide>
        <p15:guide id="11" pos="7330" userDrawn="1">
          <p15:clr>
            <a:srgbClr val="A4A3A4"/>
          </p15:clr>
        </p15:guide>
        <p15:guide id="12" orient="horz" pos="867" userDrawn="1">
          <p15:clr>
            <a:srgbClr val="A4A3A4"/>
          </p15:clr>
        </p15:guide>
        <p15:guide id="13" orient="horz" pos="1298" userDrawn="1">
          <p15:clr>
            <a:srgbClr val="A4A3A4"/>
          </p15:clr>
        </p15:guide>
        <p15:guide id="14" pos="657" userDrawn="1">
          <p15:clr>
            <a:srgbClr val="A4A3A4"/>
          </p15:clr>
        </p15:guide>
        <p15:guide id="15" orient="horz" pos="3997" userDrawn="1">
          <p15:clr>
            <a:srgbClr val="A4A3A4"/>
          </p15:clr>
        </p15:guide>
        <p15:guide id="16" orient="horz" pos="1003"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9" roundtripDataSignature="AMtx7mhGQcJd0n/vHSfvDLDam2zW2i7Q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22849D-4F7D-401C-9C3F-F2295EAA4DA1}">
  <a:tblStyle styleId="{9B22849D-4F7D-401C-9C3F-F2295EAA4DA1}"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FCDB008-FC68-4878-B178-925E8B671208}"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DA71C9E-2CC4-4ECF-8513-781B4748C846}"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431" autoAdjust="0"/>
  </p:normalViewPr>
  <p:slideViewPr>
    <p:cSldViewPr snapToGrid="0">
      <p:cViewPr>
        <p:scale>
          <a:sx n="100" d="100"/>
          <a:sy n="100" d="100"/>
        </p:scale>
        <p:origin x="-534" y="-1062"/>
      </p:cViewPr>
      <p:guideLst>
        <p:guide orient="horz" pos="777"/>
        <p:guide orient="horz" pos="1071"/>
        <p:guide pos="3840"/>
        <p:guide pos="517"/>
        <p:guide pos="350"/>
        <p:guide orient="horz" pos="1207"/>
        <p:guide pos="7247"/>
        <p:guide orient="horz" pos="2160"/>
        <p:guide orient="horz" pos="1117"/>
        <p:guide pos="433"/>
        <p:guide pos="7330"/>
        <p:guide orient="horz" pos="867"/>
        <p:guide orient="horz" pos="1298"/>
        <p:guide pos="657"/>
        <p:guide orient="horz" pos="3997"/>
        <p:guide orient="horz" pos="10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4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43" Type="http://schemas.openxmlformats.org/officeDocument/2006/relationships/tableStyles" Target="tableStyles.xml"/><Relationship Id="rId8" Type="http://schemas.openxmlformats.org/officeDocument/2006/relationships/slide" Target="slides/slide7.xml"/><Relationship Id="rId439" Type="http://customschemas.google.com/relationships/presentationmetadata" Target="metadata"/><Relationship Id="rId3" Type="http://schemas.openxmlformats.org/officeDocument/2006/relationships/slide" Target="slides/slide2.xml"/><Relationship Id="rId44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936804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0f9e089eb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0f9e089eb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30f9e089eb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1</a:t>
            </a:fld>
            <a:endParaRPr/>
          </a:p>
        </p:txBody>
      </p:sp>
    </p:spTree>
    <p:extLst>
      <p:ext uri="{BB962C8B-B14F-4D97-AF65-F5344CB8AC3E}">
        <p14:creationId xmlns:p14="http://schemas.microsoft.com/office/powerpoint/2010/main" val="503722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p5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7" name="Google Shape;3647;p5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dirty="0">
                <a:solidFill>
                  <a:schemeClr val="dk1"/>
                </a:solidFill>
                <a:latin typeface="SamsungOne 400" pitchFamily="34" charset="0"/>
                <a:ea typeface="SamsungOne 400" pitchFamily="34" charset="0"/>
                <a:cs typeface="Arial"/>
                <a:sym typeface="Arial"/>
              </a:rPr>
              <a:t>Los </a:t>
            </a:r>
            <a:r>
              <a:rPr lang="en-US" sz="1200" dirty="0" err="1">
                <a:solidFill>
                  <a:schemeClr val="dk1"/>
                </a:solidFill>
                <a:latin typeface="SamsungOne 400" pitchFamily="34" charset="0"/>
                <a:ea typeface="SamsungOne 400" pitchFamily="34" charset="0"/>
                <a:cs typeface="Arial"/>
                <a:sym typeface="Arial"/>
              </a:rPr>
              <a:t>parámetros</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óptimos</a:t>
            </a:r>
            <a:r>
              <a:rPr lang="en-US" sz="1200" dirty="0">
                <a:solidFill>
                  <a:schemeClr val="dk1"/>
                </a:solidFill>
                <a:latin typeface="SamsungOne 400" pitchFamily="34" charset="0"/>
                <a:ea typeface="SamsungOne 400" pitchFamily="34" charset="0"/>
                <a:cs typeface="Arial"/>
                <a:sym typeface="Arial"/>
              </a:rPr>
              <a:t> y el </a:t>
            </a:r>
            <a:r>
              <a:rPr lang="en-US" sz="1200" dirty="0" err="1">
                <a:solidFill>
                  <a:schemeClr val="dk1"/>
                </a:solidFill>
                <a:latin typeface="SamsungOne 400" pitchFamily="34" charset="0"/>
                <a:ea typeface="SamsungOne 400" pitchFamily="34" charset="0"/>
                <a:cs typeface="Arial"/>
                <a:sym typeface="Arial"/>
              </a:rPr>
              <a:t>rendimiento</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optimizado</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encontrados</a:t>
            </a:r>
            <a:r>
              <a:rPr lang="en-US" sz="1200" dirty="0">
                <a:solidFill>
                  <a:schemeClr val="dk1"/>
                </a:solidFill>
                <a:latin typeface="SamsungOne 400" pitchFamily="34" charset="0"/>
                <a:ea typeface="SamsungOne 400" pitchFamily="34" charset="0"/>
                <a:cs typeface="Arial"/>
                <a:sym typeface="Arial"/>
              </a:rPr>
              <a:t> con </a:t>
            </a:r>
            <a:r>
              <a:rPr lang="en-US" sz="1200" dirty="0" err="1">
                <a:solidFill>
                  <a:schemeClr val="dk1"/>
                </a:solidFill>
                <a:latin typeface="SamsungOne 400" pitchFamily="34" charset="0"/>
                <a:ea typeface="SamsungOne 400" pitchFamily="34" charset="0"/>
                <a:cs typeface="Arial"/>
                <a:sym typeface="Arial"/>
              </a:rPr>
              <a:t>GridSearCV</a:t>
            </a:r>
            <a:r>
              <a:rPr lang="en-US" sz="1200" dirty="0">
                <a:solidFill>
                  <a:schemeClr val="dk1"/>
                </a:solidFill>
                <a:latin typeface="SamsungOne 400" pitchFamily="34" charset="0"/>
                <a:ea typeface="SamsungOne 400" pitchFamily="34" charset="0"/>
                <a:cs typeface="Arial"/>
                <a:sym typeface="Arial"/>
              </a:rPr>
              <a:t> se </a:t>
            </a:r>
            <a:r>
              <a:rPr lang="en-US" sz="1200" dirty="0" err="1">
                <a:solidFill>
                  <a:schemeClr val="dk1"/>
                </a:solidFill>
                <a:latin typeface="SamsungOne 400" pitchFamily="34" charset="0"/>
                <a:ea typeface="SamsungOne 400" pitchFamily="34" charset="0"/>
                <a:cs typeface="Arial"/>
                <a:sym typeface="Arial"/>
              </a:rPr>
              <a:t>registran</a:t>
            </a:r>
            <a:r>
              <a:rPr lang="en-US" sz="1200" dirty="0">
                <a:solidFill>
                  <a:schemeClr val="dk1"/>
                </a:solidFill>
                <a:latin typeface="SamsungOne 400" pitchFamily="34" charset="0"/>
                <a:ea typeface="SamsungOne 400" pitchFamily="34" charset="0"/>
                <a:cs typeface="Arial"/>
                <a:sym typeface="Arial"/>
              </a:rPr>
              <a:t> en los </a:t>
            </a:r>
            <a:r>
              <a:rPr lang="en-US" sz="1200" dirty="0" err="1">
                <a:solidFill>
                  <a:schemeClr val="dk1"/>
                </a:solidFill>
                <a:latin typeface="SamsungOne 400" pitchFamily="34" charset="0"/>
                <a:ea typeface="SamsungOne 400" pitchFamily="34" charset="0"/>
                <a:cs typeface="Arial"/>
                <a:sym typeface="Arial"/>
              </a:rPr>
              <a:t>atributos</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best_params_y</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best_score</a:t>
            </a:r>
            <a:r>
              <a:rPr lang="en-US" sz="1200" dirty="0">
                <a:solidFill>
                  <a:schemeClr val="dk1"/>
                </a:solidFill>
                <a:latin typeface="SamsungOne 400" pitchFamily="34" charset="0"/>
                <a:ea typeface="SamsungOne 400" pitchFamily="34" charset="0"/>
                <a:cs typeface="Arial"/>
                <a:sym typeface="Arial"/>
              </a:rPr>
              <a:t>_. Si la </a:t>
            </a:r>
            <a:r>
              <a:rPr lang="en-US" sz="1200" dirty="0" err="1">
                <a:solidFill>
                  <a:schemeClr val="dk1"/>
                </a:solidFill>
                <a:latin typeface="SamsungOne 400" pitchFamily="34" charset="0"/>
                <a:ea typeface="SamsungOne 400" pitchFamily="34" charset="0"/>
                <a:cs typeface="Arial"/>
                <a:sym typeface="Arial"/>
              </a:rPr>
              <a:t>opción</a:t>
            </a:r>
            <a:r>
              <a:rPr lang="en-US" sz="1200" dirty="0">
                <a:solidFill>
                  <a:schemeClr val="dk1"/>
                </a:solidFill>
                <a:latin typeface="SamsungOne 400" pitchFamily="34" charset="0"/>
                <a:ea typeface="SamsungOne 400" pitchFamily="34" charset="0"/>
                <a:cs typeface="Arial"/>
                <a:sym typeface="Arial"/>
              </a:rPr>
              <a:t> refit se </a:t>
            </a:r>
            <a:r>
              <a:rPr lang="en-US" sz="1200" dirty="0" err="1">
                <a:solidFill>
                  <a:schemeClr val="dk1"/>
                </a:solidFill>
                <a:latin typeface="SamsungOne 400" pitchFamily="34" charset="0"/>
                <a:ea typeface="SamsungOne 400" pitchFamily="34" charset="0"/>
                <a:cs typeface="Arial"/>
                <a:sym typeface="Arial"/>
              </a:rPr>
              <a:t>establece</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como</a:t>
            </a:r>
            <a:r>
              <a:rPr lang="en-US" sz="1200" dirty="0">
                <a:solidFill>
                  <a:schemeClr val="dk1"/>
                </a:solidFill>
                <a:latin typeface="SamsungOne 400" pitchFamily="34" charset="0"/>
                <a:ea typeface="SamsungOne 400" pitchFamily="34" charset="0"/>
                <a:cs typeface="Arial"/>
                <a:sym typeface="Arial"/>
              </a:rPr>
              <a:t> True, </a:t>
            </a:r>
            <a:r>
              <a:rPr lang="en-US" sz="1200" dirty="0" err="1">
                <a:solidFill>
                  <a:schemeClr val="dk1"/>
                </a:solidFill>
                <a:latin typeface="SamsungOne 400" pitchFamily="34" charset="0"/>
                <a:ea typeface="SamsungOne 400" pitchFamily="34" charset="0"/>
                <a:cs typeface="Arial"/>
                <a:sym typeface="Arial"/>
              </a:rPr>
              <a:t>entrena</a:t>
            </a:r>
            <a:r>
              <a:rPr lang="en-US" sz="1200" dirty="0">
                <a:solidFill>
                  <a:schemeClr val="dk1"/>
                </a:solidFill>
                <a:latin typeface="SamsungOne 400" pitchFamily="34" charset="0"/>
                <a:ea typeface="SamsungOne 400" pitchFamily="34" charset="0"/>
                <a:cs typeface="Arial"/>
                <a:sym typeface="Arial"/>
              </a:rPr>
              <a:t> el </a:t>
            </a:r>
            <a:r>
              <a:rPr lang="en-US" sz="1200" dirty="0" err="1">
                <a:solidFill>
                  <a:schemeClr val="dk1"/>
                </a:solidFill>
                <a:latin typeface="SamsungOne 400" pitchFamily="34" charset="0"/>
                <a:ea typeface="SamsungOne 400" pitchFamily="34" charset="0"/>
                <a:cs typeface="Arial"/>
                <a:sym typeface="Arial"/>
              </a:rPr>
              <a:t>modelo</a:t>
            </a:r>
            <a:r>
              <a:rPr lang="en-US" sz="1200" dirty="0">
                <a:solidFill>
                  <a:schemeClr val="dk1"/>
                </a:solidFill>
                <a:latin typeface="SamsungOne 400" pitchFamily="34" charset="0"/>
                <a:ea typeface="SamsungOne 400" pitchFamily="34" charset="0"/>
                <a:cs typeface="Arial"/>
                <a:sym typeface="Arial"/>
              </a:rPr>
              <a:t> con los </a:t>
            </a:r>
            <a:r>
              <a:rPr lang="en-US" sz="1200" dirty="0" err="1">
                <a:solidFill>
                  <a:schemeClr val="dk1"/>
                </a:solidFill>
                <a:latin typeface="SamsungOne 400" pitchFamily="34" charset="0"/>
                <a:ea typeface="SamsungOne 400" pitchFamily="34" charset="0"/>
                <a:cs typeface="Arial"/>
                <a:sym typeface="Arial"/>
              </a:rPr>
              <a:t>hiperparámetros</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óptimos</a:t>
            </a:r>
            <a:r>
              <a:rPr lang="en-US" sz="1200" dirty="0">
                <a:solidFill>
                  <a:schemeClr val="dk1"/>
                </a:solidFill>
                <a:latin typeface="SamsungOne 400" pitchFamily="34" charset="0"/>
                <a:ea typeface="SamsungOne 400" pitchFamily="34" charset="0"/>
                <a:cs typeface="Arial"/>
                <a:sym typeface="Arial"/>
              </a:rPr>
              <a:t> y los </a:t>
            </a:r>
            <a:r>
              <a:rPr lang="en-US" sz="1200" dirty="0" err="1">
                <a:solidFill>
                  <a:schemeClr val="dk1"/>
                </a:solidFill>
                <a:latin typeface="SamsungOne 400" pitchFamily="34" charset="0"/>
                <a:ea typeface="SamsungOne 400" pitchFamily="34" charset="0"/>
                <a:cs typeface="Arial"/>
                <a:sym typeface="Arial"/>
              </a:rPr>
              <a:t>registra</a:t>
            </a:r>
            <a:r>
              <a:rPr lang="en-US" sz="1200" dirty="0">
                <a:solidFill>
                  <a:schemeClr val="dk1"/>
                </a:solidFill>
                <a:latin typeface="SamsungOne 400" pitchFamily="34" charset="0"/>
                <a:ea typeface="SamsungOne 400" pitchFamily="34" charset="0"/>
                <a:cs typeface="Arial"/>
                <a:sym typeface="Arial"/>
              </a:rPr>
              <a:t> en el </a:t>
            </a:r>
            <a:r>
              <a:rPr lang="en-US" sz="1200" dirty="0" err="1">
                <a:solidFill>
                  <a:schemeClr val="dk1"/>
                </a:solidFill>
                <a:latin typeface="SamsungOne 400" pitchFamily="34" charset="0"/>
                <a:ea typeface="SamsungOne 400" pitchFamily="34" charset="0"/>
                <a:cs typeface="Arial"/>
                <a:sym typeface="Arial"/>
              </a:rPr>
              <a:t>atributo</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best_estimator</a:t>
            </a:r>
            <a:r>
              <a:rPr lang="en-US" sz="1200" dirty="0">
                <a:solidFill>
                  <a:schemeClr val="dk1"/>
                </a:solidFill>
                <a:latin typeface="SamsungOne 400" pitchFamily="34" charset="0"/>
                <a:ea typeface="SamsungOne 400" pitchFamily="34" charset="0"/>
                <a:cs typeface="Arial"/>
                <a:sym typeface="Arial"/>
              </a:rPr>
              <a:t>_.</a:t>
            </a:r>
            <a:endParaRPr dirty="0"/>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648" name="Google Shape;3648;p5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783382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0"/>
        <p:cNvGrpSpPr/>
        <p:nvPr/>
      </p:nvGrpSpPr>
      <p:grpSpPr>
        <a:xfrm>
          <a:off x="0" y="0"/>
          <a:ext cx="0" cy="0"/>
          <a:chOff x="0" y="0"/>
          <a:chExt cx="0" cy="0"/>
        </a:xfrm>
      </p:grpSpPr>
      <p:sp>
        <p:nvSpPr>
          <p:cNvPr id="3681" name="Google Shape;3681;p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2" name="Google Shape;3682;p5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683" name="Google Shape;3683;p5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001178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3"/>
        <p:cNvGrpSpPr/>
        <p:nvPr/>
      </p:nvGrpSpPr>
      <p:grpSpPr>
        <a:xfrm>
          <a:off x="0" y="0"/>
          <a:ext cx="0" cy="0"/>
          <a:chOff x="0" y="0"/>
          <a:chExt cx="0" cy="0"/>
        </a:xfrm>
      </p:grpSpPr>
      <p:sp>
        <p:nvSpPr>
          <p:cNvPr id="3694" name="Google Shape;3694;p5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5" name="Google Shape;3695;p5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Utilice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analizar</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resultados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predichos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correctos</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erróneos</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puede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validar</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rendimiento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diferentes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maneras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ver</a:t>
            </a:r>
            <a:r>
              <a:rPr lang="en-US" sz="1200" dirty="0">
                <a:solidFill>
                  <a:srgbClr val="262626"/>
                </a:solidFill>
                <a:latin typeface="SamsungOne 400" pitchFamily="34" charset="0"/>
                <a:ea typeface="SamsungOne 400" pitchFamily="34" charset="0"/>
                <a:cs typeface="Arial"/>
                <a:sym typeface="Arial"/>
              </a:rPr>
              <a:t> lo </a:t>
            </a:r>
            <a:r>
              <a:rPr lang="en-US" sz="1200" dirty="0" err="1">
                <a:solidFill>
                  <a:srgbClr val="262626"/>
                </a:solidFill>
                <a:latin typeface="SamsungOne 400" pitchFamily="34" charset="0"/>
                <a:ea typeface="SamsungOne 400" pitchFamily="34" charset="0"/>
                <a:cs typeface="Arial"/>
                <a:sym typeface="Arial"/>
              </a:rPr>
              <a:t>bien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acertaron</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objetivos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predichos</a:t>
            </a:r>
            <a:r>
              <a:rPr lang="en-US" sz="1200" dirty="0">
                <a:solidFill>
                  <a:srgbClr val="262626"/>
                </a:solidFill>
                <a:latin typeface="SamsungOne 400" pitchFamily="34" charset="0"/>
                <a:ea typeface="SamsungOne 400" pitchFamily="34" charset="0"/>
                <a:cs typeface="Arial"/>
                <a:sym typeface="Arial"/>
              </a:rPr>
              <a:t> y los </a:t>
            </a:r>
            <a:r>
              <a:rPr lang="en-US" sz="1200" dirty="0" err="1">
                <a:solidFill>
                  <a:srgbClr val="262626"/>
                </a:solidFill>
                <a:latin typeface="SamsungOne 400" pitchFamily="34" charset="0"/>
                <a:ea typeface="SamsungOne 400" pitchFamily="34" charset="0"/>
                <a:cs typeface="Arial"/>
                <a:sym typeface="Arial"/>
              </a:rPr>
              <a:t>reales</a:t>
            </a:r>
            <a:r>
              <a:rPr lang="en-US" sz="1200" dirty="0">
                <a:solidFill>
                  <a:srgbClr val="262626"/>
                </a:solidFill>
                <a:latin typeface="SamsungOne 400" pitchFamily="34" charset="0"/>
                <a:ea typeface="SamsungOne 400" pitchFamily="34" charset="0"/>
                <a:cs typeface="Arial"/>
                <a:sym typeface="Arial"/>
              </a:rPr>
              <a:t>. </a:t>
            </a:r>
            <a:endParaRPr sz="1200" dirty="0">
              <a:solidFill>
                <a:srgbClr val="262626"/>
              </a:solidFill>
              <a:latin typeface="SamsungOne 400" pitchFamily="34" charset="0"/>
              <a:ea typeface="SamsungOne 400" pitchFamily="34" charset="0"/>
              <a:cs typeface="Arial"/>
              <a:sym typeface="Arial"/>
            </a:endParaRPr>
          </a:p>
        </p:txBody>
      </p:sp>
      <p:sp>
        <p:nvSpPr>
          <p:cNvPr id="3696" name="Google Shape;3696;p5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18</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163876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p5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7" name="Google Shape;3707;p5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Arial"/>
              <a:buNone/>
            </a:pPr>
            <a:r>
              <a:rPr lang="en-US" sz="1200" dirty="0">
                <a:solidFill>
                  <a:srgbClr val="262626"/>
                </a:solidFill>
                <a:latin typeface="SamsungOne 400" pitchFamily="34" charset="0"/>
                <a:ea typeface="SamsungOne 400" pitchFamily="34" charset="0"/>
                <a:cs typeface="Arial"/>
                <a:sym typeface="Arial"/>
              </a:rPr>
              <a:t>Dado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del iris son un </a:t>
            </a:r>
            <a:r>
              <a:rPr lang="en-US" sz="1200" dirty="0" err="1">
                <a:solidFill>
                  <a:srgbClr val="262626"/>
                </a:solidFill>
                <a:latin typeface="SamsungOne 400" pitchFamily="34" charset="0"/>
                <a:ea typeface="SamsungOne 400" pitchFamily="34" charset="0"/>
                <a:cs typeface="Arial"/>
                <a:sym typeface="Arial"/>
              </a:rPr>
              <a:t>problema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multietiqueta</a:t>
            </a:r>
            <a:r>
              <a:rPr lang="en-US" sz="1200" dirty="0">
                <a:solidFill>
                  <a:srgbClr val="262626"/>
                </a:solidFill>
                <a:latin typeface="SamsungOne 400" pitchFamily="34" charset="0"/>
                <a:ea typeface="SamsungOne 400" pitchFamily="34" charset="0"/>
                <a:cs typeface="Arial"/>
                <a:sym typeface="Arial"/>
              </a:rPr>
              <a:t>, no </a:t>
            </a:r>
            <a:r>
              <a:rPr lang="en-US" sz="1200" dirty="0" err="1">
                <a:solidFill>
                  <a:srgbClr val="262626"/>
                </a:solidFill>
                <a:latin typeface="SamsungOne 400" pitchFamily="34" charset="0"/>
                <a:ea typeface="SamsungOne 400" pitchFamily="34" charset="0"/>
                <a:cs typeface="Arial"/>
                <a:sym typeface="Arial"/>
              </a:rPr>
              <a:t>pueden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expresarse</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cuatro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conceptos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diferentes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solamente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se ha </a:t>
            </a:r>
            <a:r>
              <a:rPr lang="en-US" sz="1200" dirty="0" err="1">
                <a:solidFill>
                  <a:srgbClr val="262626"/>
                </a:solidFill>
                <a:latin typeface="SamsungOne 400" pitchFamily="34" charset="0"/>
                <a:ea typeface="SamsungOne 400" pitchFamily="34" charset="0"/>
                <a:cs typeface="Arial"/>
                <a:sym typeface="Arial"/>
              </a:rPr>
              <a:t>indicado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anteriormente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lo </a:t>
            </a:r>
            <a:r>
              <a:rPr lang="en-US" sz="1200" dirty="0" err="1">
                <a:solidFill>
                  <a:srgbClr val="262626"/>
                </a:solidFill>
                <a:latin typeface="SamsungOne 400" pitchFamily="34" charset="0"/>
                <a:ea typeface="SamsungOne 400" pitchFamily="34" charset="0"/>
                <a:cs typeface="Arial"/>
                <a:sym typeface="Arial"/>
              </a:rPr>
              <a:t>tanto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cree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tres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índices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versicolor</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virginica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considerando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ellos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un </a:t>
            </a:r>
            <a:r>
              <a:rPr lang="en-US" sz="1200" dirty="0" err="1">
                <a:solidFill>
                  <a:srgbClr val="262626"/>
                </a:solidFill>
                <a:latin typeface="SamsungOne 400" pitchFamily="34" charset="0"/>
                <a:ea typeface="SamsungOne 400" pitchFamily="34" charset="0"/>
                <a:cs typeface="Arial"/>
                <a:sym typeface="Arial"/>
              </a:rPr>
              <a:t>problema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Tomemos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ejemplo</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a:t>
            </a:r>
            <a:endParaRPr dirty="0"/>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708" name="Google Shape;3708;p5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834095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25CB7DE4-6ADB-A8F5-34BB-1595CF12AA8B}"/>
            </a:ext>
          </a:extLst>
        </p:cNvPr>
        <p:cNvGrpSpPr/>
        <p:nvPr/>
      </p:nvGrpSpPr>
      <p:grpSpPr>
        <a:xfrm>
          <a:off x="0" y="0"/>
          <a:ext cx="0" cy="0"/>
          <a:chOff x="0" y="0"/>
          <a:chExt cx="0" cy="0"/>
        </a:xfrm>
      </p:grpSpPr>
      <p:sp>
        <p:nvSpPr>
          <p:cNvPr id="198" name="Google Shape;198;g30f9e089eba_1_7:notes">
            <a:extLst>
              <a:ext uri="{FF2B5EF4-FFF2-40B4-BE49-F238E27FC236}">
                <a16:creationId xmlns:a16="http://schemas.microsoft.com/office/drawing/2014/main" id="{0E472919-8EA0-4203-701A-18EA41472C8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0f9e089eba_1_7:notes">
            <a:extLst>
              <a:ext uri="{FF2B5EF4-FFF2-40B4-BE49-F238E27FC236}">
                <a16:creationId xmlns:a16="http://schemas.microsoft.com/office/drawing/2014/main" id="{FCF29357-51C0-90A2-CE98-F31FCBF091F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0f9e089eba_1_7:notes">
            <a:extLst>
              <a:ext uri="{FF2B5EF4-FFF2-40B4-BE49-F238E27FC236}">
                <a16:creationId xmlns:a16="http://schemas.microsoft.com/office/drawing/2014/main" id="{5D588FAA-47CE-11E2-C413-ED96C4C4EC7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20</a:t>
            </a:fld>
            <a:endParaRPr/>
          </a:p>
        </p:txBody>
      </p:sp>
    </p:spTree>
    <p:extLst>
      <p:ext uri="{BB962C8B-B14F-4D97-AF65-F5344CB8AC3E}">
        <p14:creationId xmlns:p14="http://schemas.microsoft.com/office/powerpoint/2010/main" val="1008764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9"/>
        <p:cNvGrpSpPr/>
        <p:nvPr/>
      </p:nvGrpSpPr>
      <p:grpSpPr>
        <a:xfrm>
          <a:off x="0" y="0"/>
          <a:ext cx="0" cy="0"/>
          <a:chOff x="0" y="0"/>
          <a:chExt cx="0" cy="0"/>
        </a:xfrm>
      </p:grpSpPr>
      <p:sp>
        <p:nvSpPr>
          <p:cNvPr id="3760" name="Google Shape;3760;p5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1" name="Google Shape;3761;p5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err="1">
                <a:solidFill>
                  <a:srgbClr val="262626"/>
                </a:solidFill>
                <a:latin typeface="SamsungOne 400" pitchFamily="34" charset="0"/>
                <a:ea typeface="SamsungOne 400" pitchFamily="34" charset="0"/>
                <a:cs typeface="Arial"/>
                <a:sym typeface="Arial"/>
              </a:rPr>
              <a:t>Puntúa</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resultados</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evaluación</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función</a:t>
            </a:r>
            <a:r>
              <a:rPr lang="en-US" sz="1200" dirty="0">
                <a:solidFill>
                  <a:srgbClr val="262626"/>
                </a:solidFill>
                <a:latin typeface="SamsungOne 400" pitchFamily="34" charset="0"/>
                <a:ea typeface="SamsungOne 400" pitchFamily="34" charset="0"/>
                <a:cs typeface="Arial"/>
                <a:sym typeface="Arial"/>
              </a:rPr>
              <a:t> de los TP, TN, FP, FN de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cuatro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conceptos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sólo</a:t>
            </a:r>
            <a:r>
              <a:rPr lang="en-US" sz="1200" dirty="0">
                <a:solidFill>
                  <a:srgbClr val="262626"/>
                </a:solidFill>
                <a:latin typeface="SamsungOne 400" pitchFamily="34" charset="0"/>
                <a:ea typeface="SamsungOne 400" pitchFamily="34" charset="0"/>
                <a:cs typeface="Arial"/>
                <a:sym typeface="Arial"/>
              </a:rPr>
              <a:t> son </a:t>
            </a:r>
            <a:r>
              <a:rPr lang="en-US" sz="1200" dirty="0" err="1">
                <a:solidFill>
                  <a:srgbClr val="262626"/>
                </a:solidFill>
                <a:latin typeface="SamsungOne 400" pitchFamily="34" charset="0"/>
                <a:ea typeface="SamsungOne 400" pitchFamily="34" charset="0"/>
                <a:cs typeface="Arial"/>
                <a:sym typeface="Arial"/>
              </a:rPr>
              <a:t>posibles</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problemas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Para los </a:t>
            </a:r>
            <a:r>
              <a:rPr lang="en-US" sz="1200" dirty="0" err="1">
                <a:solidFill>
                  <a:srgbClr val="262626"/>
                </a:solidFill>
                <a:latin typeface="SamsungOne 400" pitchFamily="34" charset="0"/>
                <a:ea typeface="SamsungOne 400" pitchFamily="34" charset="0"/>
                <a:cs typeface="Arial"/>
                <a:sym typeface="Arial"/>
              </a:rPr>
              <a:t>problemas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multietiqueta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tienen</a:t>
            </a:r>
            <a:r>
              <a:rPr lang="en-US" sz="1200" dirty="0">
                <a:solidFill>
                  <a:srgbClr val="262626"/>
                </a:solidFill>
                <a:latin typeface="SamsungOne 400" pitchFamily="34" charset="0"/>
                <a:ea typeface="SamsungOne 400" pitchFamily="34" charset="0"/>
                <a:cs typeface="Arial"/>
                <a:sym typeface="Arial"/>
              </a:rPr>
              <a:t> N </a:t>
            </a:r>
            <a:r>
              <a:rPr lang="en-US" sz="1200" dirty="0" err="1">
                <a:solidFill>
                  <a:srgbClr val="262626"/>
                </a:solidFill>
                <a:latin typeface="SamsungOne 400" pitchFamily="34" charset="0"/>
                <a:ea typeface="SamsungOne 400" pitchFamily="34" charset="0"/>
                <a:cs typeface="Arial"/>
                <a:sym typeface="Arial"/>
              </a:rPr>
              <a:t>clases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objetivo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del iris, </a:t>
            </a:r>
            <a:r>
              <a:rPr lang="en-US" sz="1200" dirty="0" err="1">
                <a:solidFill>
                  <a:srgbClr val="262626"/>
                </a:solidFill>
                <a:latin typeface="SamsungOne 400" pitchFamily="34" charset="0"/>
                <a:ea typeface="SamsungOne 400" pitchFamily="34" charset="0"/>
                <a:cs typeface="Arial"/>
                <a:sym typeface="Arial"/>
              </a:rPr>
              <a:t>considere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clase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objetivo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obtenga</a:t>
            </a:r>
            <a:r>
              <a:rPr lang="en-US" sz="1200" dirty="0">
                <a:solidFill>
                  <a:srgbClr val="262626"/>
                </a:solidFill>
                <a:latin typeface="SamsungOne 400" pitchFamily="34" charset="0"/>
                <a:ea typeface="SamsungOne 400" pitchFamily="34" charset="0"/>
                <a:cs typeface="Arial"/>
                <a:sym typeface="Arial"/>
              </a:rPr>
              <a:t> N matrices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Considere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las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clases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versicolor</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virginica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un </a:t>
            </a:r>
            <a:r>
              <a:rPr lang="en-US" sz="1200" dirty="0" err="1">
                <a:solidFill>
                  <a:srgbClr val="262626"/>
                </a:solidFill>
                <a:latin typeface="SamsungOne 400" pitchFamily="34" charset="0"/>
                <a:ea typeface="SamsungOne 400" pitchFamily="34" charset="0"/>
                <a:cs typeface="Arial"/>
                <a:sym typeface="Arial"/>
              </a:rPr>
              <a:t>problema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cree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tres</a:t>
            </a:r>
            <a:r>
              <a:rPr lang="en-US" sz="1200" dirty="0">
                <a:solidFill>
                  <a:srgbClr val="262626"/>
                </a:solidFill>
                <a:latin typeface="SamsungOne 400" pitchFamily="34" charset="0"/>
                <a:ea typeface="SamsungOne 400" pitchFamily="34" charset="0"/>
                <a:cs typeface="Arial"/>
                <a:sym typeface="Arial"/>
              </a:rPr>
              <a:t> matrices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endParaRPr dirty="0"/>
          </a:p>
          <a:p>
            <a:pPr marL="0" lvl="0" indent="0" algn="l" rtl="0">
              <a:lnSpc>
                <a:spcPct val="100000"/>
              </a:lnSpc>
              <a:spcBef>
                <a:spcPts val="80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A </a:t>
            </a:r>
            <a:r>
              <a:rPr lang="en-US" sz="1200" dirty="0" err="1">
                <a:solidFill>
                  <a:srgbClr val="262626"/>
                </a:solidFill>
                <a:latin typeface="SamsungOne 400" pitchFamily="34" charset="0"/>
                <a:ea typeface="SamsungOne 400" pitchFamily="34" charset="0"/>
                <a:cs typeface="Arial"/>
                <a:sym typeface="Arial"/>
              </a:rPr>
              <a:t>continuación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muestra</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 </a:t>
            </a:r>
            <a:endParaRPr dirty="0"/>
          </a:p>
          <a:p>
            <a:pPr marL="0" marR="0" lvl="0" indent="0" algn="l" rtl="0">
              <a:lnSpc>
                <a:spcPct val="100000"/>
              </a:lnSpc>
              <a:spcBef>
                <a:spcPts val="800"/>
              </a:spcBef>
              <a:spcAft>
                <a:spcPts val="0"/>
              </a:spcAft>
              <a:buClr>
                <a:schemeClr val="dk1"/>
              </a:buClr>
              <a:buSzPts val="1200"/>
              <a:buFont typeface="Malgun Gothic"/>
              <a:buNone/>
            </a:pPr>
            <a:endParaRPr dirty="0"/>
          </a:p>
        </p:txBody>
      </p:sp>
      <p:sp>
        <p:nvSpPr>
          <p:cNvPr id="3762" name="Google Shape;3762;p5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545507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4"/>
        <p:cNvGrpSpPr/>
        <p:nvPr/>
      </p:nvGrpSpPr>
      <p:grpSpPr>
        <a:xfrm>
          <a:off x="0" y="0"/>
          <a:ext cx="0" cy="0"/>
          <a:chOff x="0" y="0"/>
          <a:chExt cx="0" cy="0"/>
        </a:xfrm>
      </p:grpSpPr>
      <p:sp>
        <p:nvSpPr>
          <p:cNvPr id="3775" name="Google Shape;3775;p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6" name="Google Shape;3776;p5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777" name="Google Shape;3777;p5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711645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7"/>
        <p:cNvGrpSpPr/>
        <p:nvPr/>
      </p:nvGrpSpPr>
      <p:grpSpPr>
        <a:xfrm>
          <a:off x="0" y="0"/>
          <a:ext cx="0" cy="0"/>
          <a:chOff x="0" y="0"/>
          <a:chExt cx="0" cy="0"/>
        </a:xfrm>
      </p:grpSpPr>
      <p:sp>
        <p:nvSpPr>
          <p:cNvPr id="3798" name="Google Shape;3798;p5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9" name="Google Shape;3799;p5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00" name="Google Shape;3800;p5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813601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3"/>
        <p:cNvGrpSpPr/>
        <p:nvPr/>
      </p:nvGrpSpPr>
      <p:grpSpPr>
        <a:xfrm>
          <a:off x="0" y="0"/>
          <a:ext cx="0" cy="0"/>
          <a:chOff x="0" y="0"/>
          <a:chExt cx="0" cy="0"/>
        </a:xfrm>
      </p:grpSpPr>
      <p:sp>
        <p:nvSpPr>
          <p:cNvPr id="3814" name="Google Shape;3814;p5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5" name="Google Shape;3815;p5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16" name="Google Shape;3816;p5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951680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5"/>
        <p:cNvGrpSpPr/>
        <p:nvPr/>
      </p:nvGrpSpPr>
      <p:grpSpPr>
        <a:xfrm>
          <a:off x="0" y="0"/>
          <a:ext cx="0" cy="0"/>
          <a:chOff x="0" y="0"/>
          <a:chExt cx="0" cy="0"/>
        </a:xfrm>
      </p:grpSpPr>
      <p:sp>
        <p:nvSpPr>
          <p:cNvPr id="3826" name="Google Shape;3826;p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7" name="Google Shape;3827;p5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Medida</a:t>
            </a:r>
            <a:r>
              <a:rPr lang="en-US" sz="1200" dirty="0">
                <a:solidFill>
                  <a:srgbClr val="262626"/>
                </a:solidFill>
                <a:latin typeface="SamsungOne 400" pitchFamily="34" charset="0"/>
                <a:ea typeface="SamsungOne 400" pitchFamily="34" charset="0"/>
                <a:cs typeface="Arial"/>
                <a:sym typeface="Arial"/>
              </a:rPr>
              <a:t> #F1: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ponderan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igual</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puntuación</a:t>
            </a:r>
            <a:r>
              <a:rPr lang="en-US" sz="1200" dirty="0">
                <a:solidFill>
                  <a:srgbClr val="262626"/>
                </a:solidFill>
                <a:latin typeface="SamsungOne 400" pitchFamily="34" charset="0"/>
                <a:ea typeface="SamsungOne 400" pitchFamily="34" charset="0"/>
                <a:cs typeface="Arial"/>
                <a:sym typeface="Arial"/>
              </a:rPr>
              <a:t> F1 se </a:t>
            </a:r>
            <a:r>
              <a:rPr lang="en-US" sz="1200" dirty="0" err="1">
                <a:solidFill>
                  <a:srgbClr val="262626"/>
                </a:solidFill>
                <a:latin typeface="SamsungOne 400" pitchFamily="34" charset="0"/>
                <a:ea typeface="SamsungOne 400" pitchFamily="34" charset="0"/>
                <a:cs typeface="Arial"/>
                <a:sym typeface="Arial"/>
              </a:rPr>
              <a:t>utiliza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calcular</a:t>
            </a:r>
            <a:r>
              <a:rPr lang="en-US" sz="1200" dirty="0">
                <a:solidFill>
                  <a:srgbClr val="262626"/>
                </a:solidFill>
                <a:latin typeface="SamsungOne 400" pitchFamily="34" charset="0"/>
                <a:ea typeface="SamsungOne 400" pitchFamily="34" charset="0"/>
                <a:cs typeface="Arial"/>
                <a:sym typeface="Arial"/>
              </a:rPr>
              <a:t> la media a </a:t>
            </a:r>
            <a:r>
              <a:rPr lang="en-US" sz="1200" dirty="0" err="1">
                <a:solidFill>
                  <a:srgbClr val="262626"/>
                </a:solidFill>
                <a:latin typeface="SamsungOne 400" pitchFamily="34" charset="0"/>
                <a:ea typeface="SamsungOne 400" pitchFamily="34" charset="0"/>
                <a:cs typeface="Arial"/>
                <a:sym typeface="Arial"/>
              </a:rPr>
              <a:t>partir</a:t>
            </a:r>
            <a:r>
              <a:rPr lang="en-US" sz="1200" dirty="0">
                <a:solidFill>
                  <a:srgbClr val="262626"/>
                </a:solidFill>
                <a:latin typeface="SamsungOne 400" pitchFamily="34" charset="0"/>
                <a:ea typeface="SamsungOne 400" pitchFamily="34" charset="0"/>
                <a:cs typeface="Arial"/>
                <a:sym typeface="Arial"/>
              </a:rPr>
              <a:t> de la media </a:t>
            </a:r>
            <a:r>
              <a:rPr lang="en-US" sz="1200" dirty="0" err="1">
                <a:solidFill>
                  <a:srgbClr val="262626"/>
                </a:solidFill>
                <a:latin typeface="SamsungOne 400" pitchFamily="34" charset="0"/>
                <a:ea typeface="SamsungOne 400" pitchFamily="34" charset="0"/>
                <a:cs typeface="Arial"/>
                <a:sym typeface="Arial"/>
              </a:rPr>
              <a:t>armónica</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sensibilidad</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ponderación</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endParaRPr dirty="0"/>
          </a:p>
          <a:p>
            <a:pPr marL="0" marR="0" lvl="0" indent="0" algn="l" rtl="0">
              <a:lnSpc>
                <a:spcPct val="100000"/>
              </a:lnSpc>
              <a:spcBef>
                <a:spcPts val="0"/>
              </a:spcBef>
              <a:spcAft>
                <a:spcPts val="0"/>
              </a:spcAft>
              <a:buClr>
                <a:srgbClr val="262626"/>
              </a:buClr>
              <a:buSzPts val="1200"/>
              <a:buFont typeface="Arial"/>
              <a:buNone/>
            </a:pPr>
            <a:r>
              <a:rPr lang="en-US" sz="1200" dirty="0">
                <a:solidFill>
                  <a:srgbClr val="262626"/>
                </a:solidFill>
                <a:latin typeface="SamsungOne 400" pitchFamily="34" charset="0"/>
                <a:ea typeface="SamsungOne 400" pitchFamily="34" charset="0"/>
                <a:cs typeface="Arial"/>
                <a:sym typeface="Arial"/>
              </a:rPr>
              <a:t>#a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b (</a:t>
            </a:r>
            <a:r>
              <a:rPr lang="en-US" sz="1200" dirty="0" err="1">
                <a:solidFill>
                  <a:srgbClr val="262626"/>
                </a:solidFill>
                <a:latin typeface="SamsungOne 400" pitchFamily="34" charset="0"/>
                <a:ea typeface="SamsungOne 400" pitchFamily="34" charset="0"/>
                <a:cs typeface="Arial"/>
                <a:sym typeface="Arial"/>
              </a:rPr>
              <a:t>recuerdo</a:t>
            </a:r>
            <a:r>
              <a:rPr lang="en-US" sz="1200" dirty="0">
                <a:solidFill>
                  <a:srgbClr val="262626"/>
                </a:solidFill>
                <a:latin typeface="SamsungOne 400" pitchFamily="34" charset="0"/>
                <a:ea typeface="SamsungOne 400" pitchFamily="34" charset="0"/>
                <a:cs typeface="Arial"/>
                <a:sym typeface="Arial"/>
              </a:rPr>
              <a:t>) 2ab/</a:t>
            </a:r>
            <a:r>
              <a:rPr lang="en-US" sz="1200" dirty="0" err="1">
                <a:solidFill>
                  <a:srgbClr val="262626"/>
                </a:solidFill>
                <a:latin typeface="SamsungOne 400" pitchFamily="34" charset="0"/>
                <a:ea typeface="SamsungOne 400" pitchFamily="34" charset="0"/>
                <a:cs typeface="Arial"/>
                <a:sym typeface="Arial"/>
              </a:rPr>
              <a:t>a+b</a:t>
            </a:r>
            <a:endParaRPr sz="1200" dirty="0">
              <a:solidFill>
                <a:srgbClr val="262626"/>
              </a:solidFill>
              <a:latin typeface="SamsungOne 400" pitchFamily="34" charset="0"/>
              <a:ea typeface="SamsungOne 400" pitchFamily="34" charset="0"/>
              <a:cs typeface="Arial"/>
              <a:sym typeface="Arial"/>
            </a:endParaRPr>
          </a:p>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Medida</a:t>
            </a:r>
            <a:r>
              <a:rPr lang="en-US" sz="1200" dirty="0">
                <a:solidFill>
                  <a:srgbClr val="262626"/>
                </a:solidFill>
                <a:latin typeface="SamsungOne 400" pitchFamily="34" charset="0"/>
                <a:ea typeface="SamsungOne 400" pitchFamily="34" charset="0"/>
                <a:cs typeface="Arial"/>
                <a:sym typeface="Arial"/>
              </a:rPr>
              <a:t> #F 0,5 -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tiene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más</a:t>
            </a:r>
            <a:r>
              <a:rPr lang="en-US" sz="1200" dirty="0">
                <a:solidFill>
                  <a:srgbClr val="262626"/>
                </a:solidFill>
                <a:latin typeface="SamsungOne 400" pitchFamily="34" charset="0"/>
                <a:ea typeface="SamsungOne 400" pitchFamily="34" charset="0"/>
                <a:cs typeface="Arial"/>
                <a:sym typeface="Arial"/>
              </a:rPr>
              <a:t> peso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aplica</a:t>
            </a:r>
            <a:r>
              <a:rPr lang="en-US" sz="1200" dirty="0">
                <a:solidFill>
                  <a:srgbClr val="262626"/>
                </a:solidFill>
                <a:latin typeface="SamsungOne 400" pitchFamily="34" charset="0"/>
                <a:ea typeface="SamsungOne 400" pitchFamily="34" charset="0"/>
                <a:cs typeface="Arial"/>
                <a:sym typeface="Arial"/>
              </a:rPr>
              <a:t> un peso 0,5 </a:t>
            </a:r>
            <a:r>
              <a:rPr lang="en-US" sz="1200" dirty="0" err="1">
                <a:solidFill>
                  <a:srgbClr val="262626"/>
                </a:solidFill>
                <a:latin typeface="SamsungOne 400" pitchFamily="34" charset="0"/>
                <a:ea typeface="SamsungOne 400" pitchFamily="34" charset="0"/>
                <a:cs typeface="Arial"/>
                <a:sym typeface="Arial"/>
              </a:rPr>
              <a:t>veces</a:t>
            </a:r>
            <a:r>
              <a:rPr lang="en-US" sz="1200" dirty="0">
                <a:solidFill>
                  <a:srgbClr val="262626"/>
                </a:solidFill>
                <a:latin typeface="SamsungOne 400" pitchFamily="34" charset="0"/>
                <a:ea typeface="SamsungOne 400" pitchFamily="34" charset="0"/>
                <a:cs typeface="Arial"/>
                <a:sym typeface="Arial"/>
              </a:rPr>
              <a:t> mayor a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comparación</a:t>
            </a:r>
            <a:r>
              <a:rPr lang="en-US" sz="1200" dirty="0">
                <a:solidFill>
                  <a:srgbClr val="262626"/>
                </a:solidFill>
                <a:latin typeface="SamsungOne 400" pitchFamily="34" charset="0"/>
                <a:ea typeface="SamsungOne 400" pitchFamily="34" charset="0"/>
                <a:cs typeface="Arial"/>
                <a:sym typeface="Arial"/>
              </a:rPr>
              <a:t> con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a:t>
            </a:r>
            <a:endParaRPr dirty="0"/>
          </a:p>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Medida</a:t>
            </a:r>
            <a:r>
              <a:rPr lang="en-US" sz="1200" dirty="0">
                <a:solidFill>
                  <a:srgbClr val="262626"/>
                </a:solidFill>
                <a:latin typeface="SamsungOne 400" pitchFamily="34" charset="0"/>
                <a:ea typeface="SamsungOne 400" pitchFamily="34" charset="0"/>
                <a:cs typeface="Arial"/>
                <a:sym typeface="Arial"/>
              </a:rPr>
              <a:t> #F2 -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más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ponderada</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2 </a:t>
            </a:r>
            <a:r>
              <a:rPr lang="en-US" sz="1200" dirty="0" err="1">
                <a:solidFill>
                  <a:srgbClr val="262626"/>
                </a:solidFill>
                <a:latin typeface="SamsungOne 400" pitchFamily="34" charset="0"/>
                <a:ea typeface="SamsungOne 400" pitchFamily="34" charset="0"/>
                <a:cs typeface="Arial"/>
                <a:sym typeface="Arial"/>
              </a:rPr>
              <a:t>veces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más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ponderada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a:t>
            </a:r>
            <a:endParaRPr sz="1200" dirty="0">
              <a:solidFill>
                <a:srgbClr val="262626"/>
              </a:solidFill>
              <a:latin typeface="SamsungOne 400" pitchFamily="34" charset="0"/>
              <a:ea typeface="SamsungOne 400" pitchFamily="34" charset="0"/>
              <a:cs typeface="Arial"/>
              <a:sym typeface="Arial"/>
            </a:endParaRPr>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828" name="Google Shape;3828;p5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45732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0f9e089eba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30f9e089eba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708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p5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0" name="Google Shape;3840;p5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41" name="Google Shape;3841;p5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390277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8"/>
        <p:cNvGrpSpPr/>
        <p:nvPr/>
      </p:nvGrpSpPr>
      <p:grpSpPr>
        <a:xfrm>
          <a:off x="0" y="0"/>
          <a:ext cx="0" cy="0"/>
          <a:chOff x="0" y="0"/>
          <a:chExt cx="0" cy="0"/>
        </a:xfrm>
      </p:grpSpPr>
      <p:sp>
        <p:nvSpPr>
          <p:cNvPr id="3849" name="Google Shape;3849;p5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0" name="Google Shape;3850;p5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51" name="Google Shape;3851;p5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256034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4"/>
        <p:cNvGrpSpPr/>
        <p:nvPr/>
      </p:nvGrpSpPr>
      <p:grpSpPr>
        <a:xfrm>
          <a:off x="0" y="0"/>
          <a:ext cx="0" cy="0"/>
          <a:chOff x="0" y="0"/>
          <a:chExt cx="0" cy="0"/>
        </a:xfrm>
      </p:grpSpPr>
      <p:sp>
        <p:nvSpPr>
          <p:cNvPr id="3865" name="Google Shape;3865;p5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6" name="Google Shape;3866;p5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67" name="Google Shape;3867;p5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28</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780482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4"/>
        <p:cNvGrpSpPr/>
        <p:nvPr/>
      </p:nvGrpSpPr>
      <p:grpSpPr>
        <a:xfrm>
          <a:off x="0" y="0"/>
          <a:ext cx="0" cy="0"/>
          <a:chOff x="0" y="0"/>
          <a:chExt cx="0" cy="0"/>
        </a:xfrm>
      </p:grpSpPr>
      <p:sp>
        <p:nvSpPr>
          <p:cNvPr id="3875" name="Google Shape;3875;p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6" name="Google Shape;3876;p5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El soporte es el número de clases objetivo reales. La media de las puntuaciones de evaluación de cada clase se utiliza como puntuación de rendimiento global del modelo. La media macro se refiere a una media simple, mientras que la media ponderada es una media ponderada del número de muestras de cada clase.</a:t>
            </a:r>
            <a:endParaRPr/>
          </a:p>
        </p:txBody>
      </p:sp>
      <p:sp>
        <p:nvSpPr>
          <p:cNvPr id="3877" name="Google Shape;3877;p5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934337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6"/>
        <p:cNvGrpSpPr/>
        <p:nvPr/>
      </p:nvGrpSpPr>
      <p:grpSpPr>
        <a:xfrm>
          <a:off x="0" y="0"/>
          <a:ext cx="0" cy="0"/>
          <a:chOff x="0" y="0"/>
          <a:chExt cx="0" cy="0"/>
        </a:xfrm>
      </p:grpSpPr>
      <p:sp>
        <p:nvSpPr>
          <p:cNvPr id="3887" name="Google Shape;3887;p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8" name="Google Shape;3888;p5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La curva ROC (Receiver Operating Characteristic) visualiza los cambios en la tasa de recuperación y de falsos positivos en función de los cambios en el valor de determinación de la clase. A medida que el valor de determinación de la clase es menor, aumenta el número de positivos de predicción. Por ejemplo, si la probabilidad de setosa es de 0,6, cuando el valor de referencia es de 0,55, predice positivo, pero si el valor de referencia aumenta a 0,65, la predicción cambia a negativo. El denominador (TP+FN) es el número de muestras positivas reales, por lo que siempre es fijo. Además, como el denominador (FP+TN) de FPR es también el número de negativos reales, siempre es fijo. Dado que la predicción positiva es igual a TP + FP, cuando la predicción positiva se incrementa con un denominador fijo, tanto TP como FP también se incrementan en general. Por lo tanto, la tasa de recuerdo y de falsos positivos está cuantitativamente correlacionada entre sí. </a:t>
            </a:r>
            <a:endParaRPr/>
          </a:p>
        </p:txBody>
      </p:sp>
      <p:sp>
        <p:nvSpPr>
          <p:cNvPr id="3889" name="Google Shape;3889;p5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30</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45535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8"/>
        <p:cNvGrpSpPr/>
        <p:nvPr/>
      </p:nvGrpSpPr>
      <p:grpSpPr>
        <a:xfrm>
          <a:off x="0" y="0"/>
          <a:ext cx="0" cy="0"/>
          <a:chOff x="0" y="0"/>
          <a:chExt cx="0" cy="0"/>
        </a:xfrm>
      </p:grpSpPr>
      <p:sp>
        <p:nvSpPr>
          <p:cNvPr id="3899" name="Google Shape;3899;p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0" name="Google Shape;3900;p5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901" name="Google Shape;3901;p5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627573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9"/>
        <p:cNvGrpSpPr/>
        <p:nvPr/>
      </p:nvGrpSpPr>
      <p:grpSpPr>
        <a:xfrm>
          <a:off x="0" y="0"/>
          <a:ext cx="0" cy="0"/>
          <a:chOff x="0" y="0"/>
          <a:chExt cx="0" cy="0"/>
        </a:xfrm>
      </p:grpSpPr>
      <p:sp>
        <p:nvSpPr>
          <p:cNvPr id="3910" name="Google Shape;3910;p5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1" name="Google Shape;3911;p5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912" name="Google Shape;3912;p5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959358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6"/>
        <p:cNvGrpSpPr/>
        <p:nvPr/>
      </p:nvGrpSpPr>
      <p:grpSpPr>
        <a:xfrm>
          <a:off x="0" y="0"/>
          <a:ext cx="0" cy="0"/>
          <a:chOff x="0" y="0"/>
          <a:chExt cx="0" cy="0"/>
        </a:xfrm>
      </p:grpSpPr>
      <p:sp>
        <p:nvSpPr>
          <p:cNvPr id="3927" name="Google Shape;3927;p5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8" name="Google Shape;3928;p5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El modelo tiene un mejor rendimiento a medida que la curva ROC se desvía hacia arriba de la línea diagonal. Para expresar el gráfico con números, calcule el área inferior de la curva ROC, que estará entre 0 y 1. Esto se denomina AUC (Area Under ROC Curve), y cuando el AUC es 1, el rendimiento del modelo es máximo. Si el AUC es superior a 0,5, tendrá un mejor rendimiento que un modelo de clasificación creado al azar. Por otro lado, si el AUC es inferior a 0,5, es probable que el modelo tenga un problema. El AUC se convierte en 0 cuando la predicción de verdadero y falso es opuesta. </a:t>
            </a:r>
            <a:endParaRPr/>
          </a:p>
          <a:p>
            <a:pPr marL="0" marR="0" lvl="0" indent="0" algn="l" rtl="0">
              <a:lnSpc>
                <a:spcPct val="100000"/>
              </a:lnSpc>
              <a:spcBef>
                <a:spcPts val="0"/>
              </a:spcBef>
              <a:spcAft>
                <a:spcPts val="0"/>
              </a:spcAft>
              <a:buClr>
                <a:schemeClr val="dk1"/>
              </a:buClr>
              <a:buSzPts val="1200"/>
              <a:buFont typeface="Malgun Gothic"/>
              <a:buNone/>
            </a:pPr>
            <a:endParaRPr sz="1200" b="0" i="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Es fácil entender la curva ROC en un gráfico. Al comparar el rendimiento de los modelos, es posible realizar una comparación intuitiva sin necesidad de interpretar más valores. Además, como compara los falsos positivos y los falsos negativos al mismo tiempo, es muy ventajoso para la clasificación no fragmentaria.</a:t>
            </a:r>
            <a:endParaRPr/>
          </a:p>
        </p:txBody>
      </p:sp>
      <p:sp>
        <p:nvSpPr>
          <p:cNvPr id="3929" name="Google Shape;3929;p5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868592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9"/>
        <p:cNvGrpSpPr/>
        <p:nvPr/>
      </p:nvGrpSpPr>
      <p:grpSpPr>
        <a:xfrm>
          <a:off x="0" y="0"/>
          <a:ext cx="0" cy="0"/>
          <a:chOff x="0" y="0"/>
          <a:chExt cx="0" cy="0"/>
        </a:xfrm>
      </p:grpSpPr>
      <p:sp>
        <p:nvSpPr>
          <p:cNvPr id="3950" name="Google Shape;3950;p5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1" name="Google Shape;3951;p5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Si el rendimiento del modelo no cumple con el objetivo del resultado de la evaluación del modelo, vuelva al paso anterior para mantener el modelo. Reorganice los hiperparámetros o cambie el algoritmo. O bien, vuelva al paso de preprocesamiento para escalar las características o reducir el número de características sin sentido. Si los datos son insuficientes o la calidad de los datos es un problema, vuelva a la etapa de recogida de datos.</a:t>
            </a:r>
            <a:endParaRPr/>
          </a:p>
          <a:p>
            <a:pPr marL="0" marR="0" lvl="0" indent="0" algn="l" rtl="0">
              <a:lnSpc>
                <a:spcPct val="100000"/>
              </a:lnSpc>
              <a:spcBef>
                <a:spcPts val="0"/>
              </a:spcBef>
              <a:spcAft>
                <a:spcPts val="0"/>
              </a:spcAft>
              <a:buClr>
                <a:schemeClr val="dk1"/>
              </a:buClr>
              <a:buSzPts val="1200"/>
              <a:buFont typeface="Malgun Gothic"/>
              <a:buNone/>
            </a:pPr>
            <a:endParaRPr sz="1200" b="0" i="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endParaRPr sz="1200" b="0" i="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Si el rendimiento del modelo alcanza el objetivo, utilice todos los datos para aprender el modelo final. Como una mayor cantidad de datos de aprendizaje da lugar a un mejor rendimiento del modelo, utilice todos los datos que se dividieron en conjunto de entrenamiento, conjunto de validación y conjunto de prueba. Si el rendimiento disminuye con más datos de entrenamiento, entonces el modelo se está sobreajustando a los datos de entrenamiento, por lo que es necesario mejorar el modelo con la regresión. </a:t>
            </a:r>
            <a:endParaRPr/>
          </a:p>
        </p:txBody>
      </p:sp>
      <p:sp>
        <p:nvSpPr>
          <p:cNvPr id="3952" name="Google Shape;3952;p5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313891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0f9e089eba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0f9e089eba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0f9e089eba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35</a:t>
            </a:fld>
            <a:endParaRPr/>
          </a:p>
        </p:txBody>
      </p:sp>
    </p:spTree>
    <p:extLst>
      <p:ext uri="{BB962C8B-B14F-4D97-AF65-F5344CB8AC3E}">
        <p14:creationId xmlns:p14="http://schemas.microsoft.com/office/powerpoint/2010/main" val="293241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9"/>
        <p:cNvGrpSpPr/>
        <p:nvPr/>
      </p:nvGrpSpPr>
      <p:grpSpPr>
        <a:xfrm>
          <a:off x="0" y="0"/>
          <a:ext cx="0" cy="0"/>
          <a:chOff x="0" y="0"/>
          <a:chExt cx="0" cy="0"/>
        </a:xfrm>
      </p:grpSpPr>
      <p:sp>
        <p:nvSpPr>
          <p:cNvPr id="3410" name="Google Shape;3410;p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1" name="Google Shape;3411;p5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412" name="Google Shape;3412;p5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374758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0f9e089eba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f9e089eba_0_4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30f9e089eba_0_4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36</a:t>
            </a:fld>
            <a:endParaRPr/>
          </a:p>
        </p:txBody>
      </p:sp>
    </p:spTree>
    <p:extLst>
      <p:ext uri="{BB962C8B-B14F-4D97-AF65-F5344CB8AC3E}">
        <p14:creationId xmlns:p14="http://schemas.microsoft.com/office/powerpoint/2010/main" val="866431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6"/>
        <p:cNvGrpSpPr/>
        <p:nvPr/>
      </p:nvGrpSpPr>
      <p:grpSpPr>
        <a:xfrm>
          <a:off x="0" y="0"/>
          <a:ext cx="0" cy="0"/>
          <a:chOff x="0" y="0"/>
          <a:chExt cx="0" cy="0"/>
        </a:xfrm>
      </p:grpSpPr>
      <p:sp>
        <p:nvSpPr>
          <p:cNvPr id="3487" name="Google Shape;3487;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8" name="Google Shape;3488;p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dirty="0">
                <a:latin typeface="Times New Roman"/>
                <a:ea typeface="Times New Roman"/>
                <a:cs typeface="Times New Roman"/>
                <a:sym typeface="Times New Roman"/>
              </a:rPr>
              <a:t>DE QUÉ TRATA ESTA PRÁCTICA</a:t>
            </a:r>
            <a:endParaRPr b="1"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US" dirty="0" err="1">
                <a:latin typeface="Times New Roman"/>
                <a:ea typeface="Times New Roman"/>
                <a:cs typeface="Times New Roman"/>
                <a:sym typeface="Times New Roman"/>
              </a:rPr>
              <a:t>En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esta</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práctica</a:t>
            </a:r>
            <a:r>
              <a:rPr lang="en-US" dirty="0">
                <a:latin typeface="Times New Roman"/>
                <a:ea typeface="Times New Roman"/>
                <a:cs typeface="Times New Roman"/>
                <a:sym typeface="Times New Roman"/>
              </a:rPr>
              <a:t>, se </a:t>
            </a:r>
            <a:r>
              <a:rPr lang="en-US" dirty="0" err="1">
                <a:latin typeface="Times New Roman"/>
                <a:ea typeface="Times New Roman"/>
                <a:cs typeface="Times New Roman"/>
                <a:sym typeface="Times New Roman"/>
              </a:rPr>
              <a:t>repasan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algunos</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ejemplos</a:t>
            </a:r>
            <a:r>
              <a:rPr lang="en-US" dirty="0">
                <a:latin typeface="Times New Roman"/>
                <a:ea typeface="Times New Roman"/>
                <a:cs typeface="Times New Roman"/>
                <a:sym typeface="Times New Roman"/>
              </a:rPr>
              <a:t> de </a:t>
            </a:r>
            <a:r>
              <a:rPr lang="en-US" dirty="0" err="1">
                <a:latin typeface="Times New Roman"/>
                <a:ea typeface="Times New Roman"/>
                <a:cs typeface="Times New Roman"/>
                <a:sym typeface="Times New Roman"/>
              </a:rPr>
              <a:t>estimación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por</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intervalos</a:t>
            </a:r>
            <a:r>
              <a:rPr lang="en-US" dirty="0">
                <a:latin typeface="Times New Roman"/>
                <a:ea typeface="Times New Roman"/>
                <a:cs typeface="Times New Roman"/>
                <a:sym typeface="Times New Roman"/>
              </a:rPr>
              <a:t> de la media.</a:t>
            </a:r>
            <a:endParaRPr dirty="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b="1" dirty="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US" b="1" dirty="0"/>
              <a:t>INSTRUCCIÓN PRÁCTICA</a:t>
            </a:r>
            <a:endParaRPr b="1" dirty="0"/>
          </a:p>
          <a:p>
            <a:pPr marL="0" lvl="0" indent="0" algn="l" rtl="0">
              <a:lnSpc>
                <a:spcPct val="100000"/>
              </a:lnSpc>
              <a:spcBef>
                <a:spcPts val="0"/>
              </a:spcBef>
              <a:spcAft>
                <a:spcPts val="0"/>
              </a:spcAft>
              <a:buSzPts val="1400"/>
              <a:buNone/>
            </a:pPr>
            <a:endParaRPr b="1" dirty="0"/>
          </a:p>
          <a:p>
            <a:pPr marL="457200" lvl="0" indent="-317500" algn="l" rtl="0">
              <a:lnSpc>
                <a:spcPct val="100000"/>
              </a:lnSpc>
              <a:spcBef>
                <a:spcPts val="0"/>
              </a:spcBef>
              <a:spcAft>
                <a:spcPts val="0"/>
              </a:spcAft>
              <a:buSzPts val="1400"/>
              <a:buAutoNum type="arabicPeriod"/>
            </a:pPr>
            <a:r>
              <a:rPr lang="en-US" dirty="0" err="1"/>
              <a:t>Inicie</a:t>
            </a:r>
            <a:r>
              <a:rPr lang="en-US" dirty="0"/>
              <a:t> </a:t>
            </a:r>
            <a:r>
              <a:rPr lang="en-US" dirty="0" err="1"/>
              <a:t>Jupyter</a:t>
            </a:r>
            <a:r>
              <a:rPr lang="en-US" dirty="0"/>
              <a:t> Notebook. </a:t>
            </a:r>
            <a:endParaRPr dirty="0"/>
          </a:p>
          <a:p>
            <a:pPr marL="457200" lvl="0" indent="-317500" algn="l" rtl="0">
              <a:lnSpc>
                <a:spcPct val="100000"/>
              </a:lnSpc>
              <a:spcBef>
                <a:spcPts val="0"/>
              </a:spcBef>
              <a:spcAft>
                <a:spcPts val="0"/>
              </a:spcAft>
              <a:buSzPts val="1400"/>
              <a:buAutoNum type="arabicPeriod"/>
            </a:pPr>
            <a:r>
              <a:rPr lang="en-US" dirty="0" err="1"/>
              <a:t>En</a:t>
            </a:r>
            <a:r>
              <a:rPr lang="en-US" dirty="0"/>
              <a:t> </a:t>
            </a:r>
            <a:r>
              <a:rPr lang="en-US" dirty="0" err="1"/>
              <a:t>Jupyter</a:t>
            </a:r>
            <a:r>
              <a:rPr lang="en-US" dirty="0"/>
              <a:t> Notebook, </a:t>
            </a:r>
            <a:r>
              <a:rPr lang="en-US" dirty="0" err="1"/>
              <a:t>haz</a:t>
            </a:r>
            <a:r>
              <a:rPr lang="en-US" dirty="0"/>
              <a:t> </a:t>
            </a:r>
            <a:r>
              <a:rPr lang="en-US" dirty="0" err="1"/>
              <a:t>clic</a:t>
            </a:r>
            <a:r>
              <a:rPr lang="en-US" dirty="0"/>
              <a:t> </a:t>
            </a:r>
            <a:r>
              <a:rPr lang="en-US" dirty="0" err="1"/>
              <a:t>en</a:t>
            </a:r>
            <a:r>
              <a:rPr lang="en-US" dirty="0"/>
              <a:t> </a:t>
            </a:r>
            <a:r>
              <a:rPr lang="en-US" dirty="0" err="1"/>
              <a:t>los</a:t>
            </a:r>
            <a:r>
              <a:rPr lang="en-US" dirty="0"/>
              <a:t> </a:t>
            </a:r>
            <a:r>
              <a:rPr lang="en-US" dirty="0" err="1"/>
              <a:t>archivos</a:t>
            </a:r>
            <a:r>
              <a:rPr lang="en-US" dirty="0"/>
              <a:t> ex_0205.ipynb de la </a:t>
            </a:r>
            <a:r>
              <a:rPr lang="en-US" dirty="0" err="1"/>
              <a:t>carpeta</a:t>
            </a:r>
            <a:r>
              <a:rPr lang="en-US" dirty="0"/>
              <a:t> Coding Exercise.</a:t>
            </a:r>
            <a:endParaRPr dirty="0"/>
          </a:p>
          <a:p>
            <a:pPr marL="457200" lvl="0" indent="-317500" algn="l" rtl="0">
              <a:lnSpc>
                <a:spcPct val="100000"/>
              </a:lnSpc>
              <a:spcBef>
                <a:spcPts val="0"/>
              </a:spcBef>
              <a:spcAft>
                <a:spcPts val="0"/>
              </a:spcAft>
              <a:buClr>
                <a:srgbClr val="FF0000"/>
              </a:buClr>
              <a:buSzPts val="1400"/>
              <a:buAutoNum type="arabicPeriod"/>
            </a:pPr>
            <a:r>
              <a:rPr lang="en-US" dirty="0" err="1">
                <a:solidFill>
                  <a:srgbClr val="FF0000"/>
                </a:solidFill>
              </a:rPr>
              <a:t>Revisa</a:t>
            </a:r>
            <a:r>
              <a:rPr lang="en-US" dirty="0">
                <a:solidFill>
                  <a:srgbClr val="FF0000"/>
                </a:solidFill>
              </a:rPr>
              <a:t> </a:t>
            </a:r>
            <a:r>
              <a:rPr lang="en-US" dirty="0" err="1">
                <a:solidFill>
                  <a:srgbClr val="FF0000"/>
                </a:solidFill>
              </a:rPr>
              <a:t>los</a:t>
            </a:r>
            <a:r>
              <a:rPr lang="en-US" dirty="0">
                <a:solidFill>
                  <a:srgbClr val="FF0000"/>
                </a:solidFill>
              </a:rPr>
              <a:t> </a:t>
            </a:r>
            <a:r>
              <a:rPr lang="en-US" dirty="0" err="1">
                <a:solidFill>
                  <a:srgbClr val="FF0000"/>
                </a:solidFill>
              </a:rPr>
              <a:t>ejemplos</a:t>
            </a:r>
            <a:r>
              <a:rPr lang="en-US" dirty="0">
                <a:solidFill>
                  <a:srgbClr val="FF0000"/>
                </a:solidFill>
              </a:rPr>
              <a:t> </a:t>
            </a:r>
            <a:r>
              <a:rPr lang="en-US" dirty="0" err="1">
                <a:solidFill>
                  <a:srgbClr val="FF0000"/>
                </a:solidFill>
              </a:rPr>
              <a:t>en</a:t>
            </a:r>
            <a:r>
              <a:rPr lang="en-US" dirty="0">
                <a:solidFill>
                  <a:srgbClr val="FF0000"/>
                </a:solidFill>
              </a:rPr>
              <a:t> </a:t>
            </a:r>
            <a:r>
              <a:rPr lang="en-US" dirty="0" err="1">
                <a:solidFill>
                  <a:srgbClr val="FF0000"/>
                </a:solidFill>
              </a:rPr>
              <a:t>los</a:t>
            </a:r>
            <a:r>
              <a:rPr lang="en-US" dirty="0">
                <a:solidFill>
                  <a:srgbClr val="FF0000"/>
                </a:solidFill>
              </a:rPr>
              <a:t> </a:t>
            </a:r>
            <a:r>
              <a:rPr lang="en-US" dirty="0" err="1">
                <a:solidFill>
                  <a:srgbClr val="FF0000"/>
                </a:solidFill>
              </a:rPr>
              <a:t>temas</a:t>
            </a:r>
            <a:r>
              <a:rPr lang="en-US" dirty="0">
                <a:solidFill>
                  <a:srgbClr val="FF0000"/>
                </a:solidFill>
              </a:rPr>
              <a:t> que se </a:t>
            </a:r>
            <a:r>
              <a:rPr lang="en-US" dirty="0" err="1">
                <a:solidFill>
                  <a:srgbClr val="FF0000"/>
                </a:solidFill>
              </a:rPr>
              <a:t>indican</a:t>
            </a:r>
            <a:r>
              <a:rPr lang="en-US" dirty="0">
                <a:solidFill>
                  <a:srgbClr val="FF0000"/>
                </a:solidFill>
              </a:rPr>
              <a:t> a </a:t>
            </a:r>
            <a:r>
              <a:rPr lang="en-US" dirty="0" err="1">
                <a:solidFill>
                  <a:srgbClr val="FF0000"/>
                </a:solidFill>
              </a:rPr>
              <a:t>continuación</a:t>
            </a:r>
            <a:r>
              <a:rPr lang="en-US" dirty="0">
                <a:solidFill>
                  <a:srgbClr val="FF0000"/>
                </a:solidFill>
              </a:rPr>
              <a:t>:</a:t>
            </a:r>
            <a:endParaRPr dirty="0">
              <a:solidFill>
                <a:srgbClr val="FF0000"/>
              </a:solidFill>
            </a:endParaRPr>
          </a:p>
          <a:p>
            <a:pPr marL="457200" lvl="0" indent="0" algn="l" rtl="0">
              <a:lnSpc>
                <a:spcPct val="100000"/>
              </a:lnSpc>
              <a:spcBef>
                <a:spcPts val="0"/>
              </a:spcBef>
              <a:spcAft>
                <a:spcPts val="0"/>
              </a:spcAft>
              <a:buSzPts val="1400"/>
              <a:buNone/>
            </a:pPr>
            <a:br>
              <a:rPr lang="en-US" sz="1000" i="0" dirty="0">
                <a:solidFill>
                  <a:srgbClr val="FF0000"/>
                </a:solidFill>
                <a:latin typeface="Malgun Gothic"/>
                <a:ea typeface="Malgun Gothic"/>
                <a:cs typeface="Malgun Gothic"/>
                <a:sym typeface="Malgun Gothic"/>
              </a:rPr>
            </a:br>
            <a:r>
              <a:rPr lang="en-US" i="1" dirty="0"/>
              <a:t>A. </a:t>
            </a:r>
            <a:r>
              <a:rPr lang="en-US" i="1" dirty="0" err="1"/>
              <a:t>Estimación</a:t>
            </a:r>
            <a:r>
              <a:rPr lang="en-US" i="1" dirty="0"/>
              <a:t> de la media </a:t>
            </a:r>
            <a:r>
              <a:rPr lang="en-US" i="1" dirty="0" err="1"/>
              <a:t>por</a:t>
            </a:r>
            <a:r>
              <a:rPr lang="en-US" i="1" dirty="0"/>
              <a:t> </a:t>
            </a:r>
            <a:r>
              <a:rPr lang="en-US" i="1" dirty="0" err="1"/>
              <a:t>intervalos</a:t>
            </a:r>
            <a:endParaRPr i="1" dirty="0"/>
          </a:p>
          <a:p>
            <a:pPr marL="457200" lvl="0" indent="0" algn="l" rtl="0">
              <a:lnSpc>
                <a:spcPct val="100000"/>
              </a:lnSpc>
              <a:spcBef>
                <a:spcPts val="0"/>
              </a:spcBef>
              <a:spcAft>
                <a:spcPts val="0"/>
              </a:spcAft>
              <a:buSzPts val="1400"/>
              <a:buNone/>
            </a:pPr>
            <a:r>
              <a:rPr lang="en-US" i="1" dirty="0"/>
              <a:t>	</a:t>
            </a:r>
            <a:r>
              <a:rPr lang="en-US" i="1" dirty="0" err="1"/>
              <a:t>i</a:t>
            </a:r>
            <a:r>
              <a:rPr lang="en-US" i="1" dirty="0"/>
              <a:t>. </a:t>
            </a:r>
            <a:r>
              <a:rPr lang="en-US" i="1" dirty="0" err="1"/>
              <a:t>Intervalo</a:t>
            </a:r>
            <a:r>
              <a:rPr lang="en-US" i="1" dirty="0"/>
              <a:t> de </a:t>
            </a:r>
            <a:r>
              <a:rPr lang="en-US" i="1" dirty="0" err="1"/>
              <a:t>confianza</a:t>
            </a:r>
            <a:r>
              <a:rPr lang="en-US" i="1" dirty="0"/>
              <a:t> del 90%</a:t>
            </a:r>
            <a:endParaRPr i="1" dirty="0"/>
          </a:p>
          <a:p>
            <a:pPr marL="457200" lvl="0" indent="0" algn="l" rtl="0">
              <a:lnSpc>
                <a:spcPct val="100000"/>
              </a:lnSpc>
              <a:spcBef>
                <a:spcPts val="0"/>
              </a:spcBef>
              <a:spcAft>
                <a:spcPts val="0"/>
              </a:spcAft>
              <a:buSzPts val="1400"/>
              <a:buNone/>
            </a:pPr>
            <a:r>
              <a:rPr lang="en-US" i="1" dirty="0"/>
              <a:t>	ii. </a:t>
            </a:r>
            <a:r>
              <a:rPr lang="en-US" i="1" dirty="0" err="1"/>
              <a:t>Intervalo</a:t>
            </a:r>
            <a:r>
              <a:rPr lang="en-US" i="1" dirty="0"/>
              <a:t> de </a:t>
            </a:r>
            <a:r>
              <a:rPr lang="en-US" i="1" dirty="0" err="1"/>
              <a:t>confianza</a:t>
            </a:r>
            <a:r>
              <a:rPr lang="en-US" i="1" dirty="0"/>
              <a:t> del 95%</a:t>
            </a:r>
            <a:endParaRPr i="1" dirty="0"/>
          </a:p>
          <a:p>
            <a:pPr marL="457200" lvl="0" indent="0" algn="l" rtl="0">
              <a:lnSpc>
                <a:spcPct val="100000"/>
              </a:lnSpc>
              <a:spcBef>
                <a:spcPts val="0"/>
              </a:spcBef>
              <a:spcAft>
                <a:spcPts val="0"/>
              </a:spcAft>
              <a:buSzPts val="1400"/>
              <a:buNone/>
            </a:pPr>
            <a:r>
              <a:rPr lang="en-US" i="1" dirty="0"/>
              <a:t>	iii. </a:t>
            </a:r>
            <a:r>
              <a:rPr lang="en-US" i="1" dirty="0" err="1"/>
              <a:t>Intervalo</a:t>
            </a:r>
            <a:r>
              <a:rPr lang="en-US" i="1" dirty="0"/>
              <a:t> de </a:t>
            </a:r>
            <a:r>
              <a:rPr lang="en-US" i="1" dirty="0" err="1"/>
              <a:t>Confianza</a:t>
            </a:r>
            <a:r>
              <a:rPr lang="en-US" i="1" dirty="0"/>
              <a:t> del 99%</a:t>
            </a:r>
            <a:endParaRPr i="1" dirty="0"/>
          </a:p>
          <a:p>
            <a:pPr marL="0" lvl="0" indent="0" algn="l" rtl="0">
              <a:lnSpc>
                <a:spcPct val="100000"/>
              </a:lnSpc>
              <a:spcBef>
                <a:spcPts val="0"/>
              </a:spcBef>
              <a:spcAft>
                <a:spcPts val="0"/>
              </a:spcAft>
              <a:buSzPts val="1400"/>
              <a:buNone/>
            </a:pPr>
            <a:endParaRPr i="1" dirty="0"/>
          </a:p>
          <a:p>
            <a:pPr marL="457200" lvl="0" indent="-317500" algn="l" rtl="0">
              <a:lnSpc>
                <a:spcPct val="100000"/>
              </a:lnSpc>
              <a:spcBef>
                <a:spcPts val="800"/>
              </a:spcBef>
              <a:spcAft>
                <a:spcPts val="0"/>
              </a:spcAft>
              <a:buSzPts val="1400"/>
              <a:buAutoNum type="arabicPeriod"/>
            </a:pPr>
            <a:r>
              <a:rPr lang="en-US" dirty="0"/>
              <a:t>(</a:t>
            </a:r>
            <a:r>
              <a:rPr lang="en-US" dirty="0" err="1"/>
              <a:t>Opcional</a:t>
            </a:r>
            <a:r>
              <a:rPr lang="en-US" dirty="0"/>
              <a:t>) </a:t>
            </a:r>
            <a:r>
              <a:rPr lang="en-US" dirty="0" err="1"/>
              <a:t>Utilice</a:t>
            </a:r>
            <a:r>
              <a:rPr lang="en-US" dirty="0"/>
              <a:t> la </a:t>
            </a:r>
            <a:r>
              <a:rPr lang="en-US" dirty="0" err="1"/>
              <a:t>celda</a:t>
            </a:r>
            <a:r>
              <a:rPr lang="en-US" dirty="0"/>
              <a:t> </a:t>
            </a:r>
            <a:r>
              <a:rPr lang="en-US" dirty="0" err="1"/>
              <a:t>en</a:t>
            </a:r>
            <a:r>
              <a:rPr lang="en-US" dirty="0"/>
              <a:t> </a:t>
            </a:r>
            <a:r>
              <a:rPr lang="en-US" dirty="0" err="1"/>
              <a:t>blanco</a:t>
            </a:r>
            <a:r>
              <a:rPr lang="en-US" dirty="0"/>
              <a:t> de la parte inferior para </a:t>
            </a:r>
            <a:r>
              <a:rPr lang="en-US" dirty="0" err="1"/>
              <a:t>practicar</a:t>
            </a:r>
            <a:r>
              <a:rPr lang="en-US" dirty="0"/>
              <a:t> </a:t>
            </a:r>
            <a:r>
              <a:rPr lang="en-US" dirty="0" err="1"/>
              <a:t>sus</a:t>
            </a:r>
            <a:r>
              <a:rPr lang="en-US" dirty="0"/>
              <a:t> </a:t>
            </a:r>
            <a:r>
              <a:rPr lang="en-US" dirty="0" err="1"/>
              <a:t>propias</a:t>
            </a:r>
            <a:r>
              <a:rPr lang="en-US" dirty="0"/>
              <a:t> </a:t>
            </a:r>
            <a:r>
              <a:rPr lang="en-US" dirty="0" err="1"/>
              <a:t>necesidades</a:t>
            </a:r>
            <a:r>
              <a:rPr lang="en-US" dirty="0"/>
              <a:t> </a:t>
            </a:r>
            <a:r>
              <a:rPr lang="en-US" dirty="0" err="1"/>
              <a:t>personales</a:t>
            </a:r>
            <a:r>
              <a:rPr lang="en-US" dirty="0"/>
              <a:t>.</a:t>
            </a:r>
            <a:endParaRPr sz="1000" dirty="0">
              <a:solidFill>
                <a:schemeClr val="dk1"/>
              </a:solidFill>
              <a:latin typeface="Malgun Gothic"/>
              <a:ea typeface="Malgun Gothic"/>
              <a:cs typeface="Malgun Gothic"/>
              <a:sym typeface="Malgun Gothic"/>
            </a:endParaRPr>
          </a:p>
        </p:txBody>
      </p:sp>
      <p:sp>
        <p:nvSpPr>
          <p:cNvPr id="3489" name="Google Shape;3489;p1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333215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1"/>
        <p:cNvGrpSpPr/>
        <p:nvPr/>
      </p:nvGrpSpPr>
      <p:grpSpPr>
        <a:xfrm>
          <a:off x="0" y="0"/>
          <a:ext cx="0" cy="0"/>
          <a:chOff x="0" y="0"/>
          <a:chExt cx="0" cy="0"/>
        </a:xfrm>
      </p:grpSpPr>
      <p:sp>
        <p:nvSpPr>
          <p:cNvPr id="3432" name="Google Shape;3432;p5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3" name="Google Shape;3433;p5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434" name="Google Shape;3434;p5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57810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6"/>
        <p:cNvGrpSpPr/>
        <p:nvPr/>
      </p:nvGrpSpPr>
      <p:grpSpPr>
        <a:xfrm>
          <a:off x="0" y="0"/>
          <a:ext cx="0" cy="0"/>
          <a:chOff x="0" y="0"/>
          <a:chExt cx="0" cy="0"/>
        </a:xfrm>
      </p:grpSpPr>
      <p:sp>
        <p:nvSpPr>
          <p:cNvPr id="3487" name="Google Shape;3487;p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8" name="Google Shape;3488;p5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489" name="Google Shape;3489;p5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47168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2"/>
        <p:cNvGrpSpPr/>
        <p:nvPr/>
      </p:nvGrpSpPr>
      <p:grpSpPr>
        <a:xfrm>
          <a:off x="0" y="0"/>
          <a:ext cx="0" cy="0"/>
          <a:chOff x="0" y="0"/>
          <a:chExt cx="0" cy="0"/>
        </a:xfrm>
      </p:grpSpPr>
      <p:sp>
        <p:nvSpPr>
          <p:cNvPr id="3503" name="Google Shape;3503;p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4" name="Google Shape;3504;p5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505" name="Google Shape;3505;p5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84428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p5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7" name="Google Shape;3577;p5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Si la </a:t>
            </a:r>
            <a:r>
              <a:rPr lang="en-US" sz="1200" dirty="0" err="1">
                <a:solidFill>
                  <a:srgbClr val="262626"/>
                </a:solidFill>
                <a:latin typeface="SamsungOne 400" pitchFamily="34" charset="0"/>
                <a:ea typeface="SamsungOne 400" pitchFamily="34" charset="0"/>
                <a:cs typeface="Arial"/>
                <a:sym typeface="Arial"/>
              </a:rPr>
              <a:t>cantidad</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suficiente</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mantiene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distribución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idéntica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incluso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cuando</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conjunto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entrenamiento</a:t>
            </a:r>
            <a:r>
              <a:rPr lang="en-US" sz="1200" dirty="0">
                <a:solidFill>
                  <a:srgbClr val="262626"/>
                </a:solidFill>
                <a:latin typeface="SamsungOne 400" pitchFamily="34" charset="0"/>
                <a:ea typeface="SamsungOne 400" pitchFamily="34" charset="0"/>
                <a:cs typeface="Arial"/>
                <a:sym typeface="Arial"/>
              </a:rPr>
              <a:t> y el </a:t>
            </a:r>
            <a:r>
              <a:rPr lang="en-US" sz="1200" dirty="0" err="1">
                <a:solidFill>
                  <a:srgbClr val="262626"/>
                </a:solidFill>
                <a:latin typeface="SamsungOne 400" pitchFamily="34" charset="0"/>
                <a:ea typeface="SamsungOne 400" pitchFamily="34" charset="0"/>
                <a:cs typeface="Arial"/>
                <a:sym typeface="Arial"/>
              </a:rPr>
              <a:t>conjunto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validación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dividen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aleatoriamente</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método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validación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cruzada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necesario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cuando</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son </a:t>
            </a:r>
            <a:r>
              <a:rPr lang="en-US" sz="1200" dirty="0" err="1">
                <a:solidFill>
                  <a:srgbClr val="262626"/>
                </a:solidFill>
                <a:latin typeface="SamsungOne 400" pitchFamily="34" charset="0"/>
                <a:ea typeface="SamsungOne 400" pitchFamily="34" charset="0"/>
                <a:cs typeface="Arial"/>
                <a:sym typeface="Arial"/>
              </a:rPr>
              <a:t>insuficientes</a:t>
            </a:r>
            <a:r>
              <a:rPr lang="en-US" sz="1200" dirty="0">
                <a:solidFill>
                  <a:srgbClr val="262626"/>
                </a:solidFill>
                <a:latin typeface="SamsungOne 400" pitchFamily="34" charset="0"/>
                <a:ea typeface="SamsungOne 400" pitchFamily="34" charset="0"/>
                <a:cs typeface="Arial"/>
                <a:sym typeface="Arial"/>
              </a:rPr>
              <a:t>. Para </a:t>
            </a:r>
            <a:r>
              <a:rPr lang="en-US" sz="1200" dirty="0" err="1">
                <a:solidFill>
                  <a:srgbClr val="262626"/>
                </a:solidFill>
                <a:latin typeface="SamsungOne 400" pitchFamily="34" charset="0"/>
                <a:ea typeface="SamsungOne 400" pitchFamily="34" charset="0"/>
                <a:cs typeface="Arial"/>
                <a:sym typeface="Arial"/>
              </a:rPr>
              <a:t>determinar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si</a:t>
            </a:r>
            <a:r>
              <a:rPr lang="en-US" sz="1200" dirty="0">
                <a:solidFill>
                  <a:srgbClr val="262626"/>
                </a:solidFill>
                <a:latin typeface="SamsungOne 400" pitchFamily="34" charset="0"/>
                <a:ea typeface="SamsungOne 400" pitchFamily="34" charset="0"/>
                <a:cs typeface="Arial"/>
                <a:sym typeface="Arial"/>
              </a:rPr>
              <a:t> hay </a:t>
            </a:r>
            <a:r>
              <a:rPr lang="en-US" sz="1200" dirty="0" err="1">
                <a:solidFill>
                  <a:srgbClr val="262626"/>
                </a:solidFill>
                <a:latin typeface="SamsungOne 400" pitchFamily="34" charset="0"/>
                <a:ea typeface="SamsungOne 400" pitchFamily="34" charset="0"/>
                <a:cs typeface="Arial"/>
                <a:sym typeface="Arial"/>
              </a:rPr>
              <a:t>suficiente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cantidad</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dibuje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curva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aprendizaje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curva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aprendizaje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muestra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cómo</a:t>
            </a:r>
            <a:r>
              <a:rPr lang="en-US" sz="1200" dirty="0">
                <a:solidFill>
                  <a:srgbClr val="262626"/>
                </a:solidFill>
                <a:latin typeface="SamsungOne 400" pitchFamily="34" charset="0"/>
                <a:ea typeface="SamsungOne 400" pitchFamily="34" charset="0"/>
                <a:cs typeface="Arial"/>
                <a:sym typeface="Arial"/>
              </a:rPr>
              <a:t> cambia el </a:t>
            </a:r>
            <a:r>
              <a:rPr lang="en-US" sz="1200" dirty="0" err="1">
                <a:solidFill>
                  <a:srgbClr val="262626"/>
                </a:solidFill>
                <a:latin typeface="SamsungOne 400" pitchFamily="34" charset="0"/>
                <a:ea typeface="SamsungOne 400" pitchFamily="34" charset="0"/>
                <a:cs typeface="Arial"/>
                <a:sym typeface="Arial"/>
              </a:rPr>
              <a:t>rendimiento</a:t>
            </a:r>
            <a:r>
              <a:rPr lang="en-US" sz="1200" dirty="0">
                <a:solidFill>
                  <a:srgbClr val="262626"/>
                </a:solidFill>
                <a:latin typeface="SamsungOne 400" pitchFamily="34" charset="0"/>
                <a:ea typeface="SamsungOne 400" pitchFamily="34" charset="0"/>
                <a:cs typeface="Arial"/>
                <a:sym typeface="Arial"/>
              </a:rPr>
              <a:t> al </a:t>
            </a:r>
            <a:r>
              <a:rPr lang="en-US" sz="1200" dirty="0" err="1">
                <a:solidFill>
                  <a:srgbClr val="262626"/>
                </a:solidFill>
                <a:latin typeface="SamsungOne 400" pitchFamily="34" charset="0"/>
                <a:ea typeface="SamsungOne 400" pitchFamily="34" charset="0"/>
                <a:cs typeface="Arial"/>
                <a:sym typeface="Arial"/>
              </a:rPr>
              <a:t>aumentar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ligeramente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cantidad</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entrenamiento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estableciendo</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eje</a:t>
            </a:r>
            <a:r>
              <a:rPr lang="en-US" sz="1200" dirty="0">
                <a:solidFill>
                  <a:srgbClr val="262626"/>
                </a:solidFill>
                <a:latin typeface="SamsungOne 400" pitchFamily="34" charset="0"/>
                <a:ea typeface="SamsungOne 400" pitchFamily="34" charset="0"/>
                <a:cs typeface="Arial"/>
                <a:sym typeface="Arial"/>
              </a:rPr>
              <a:t> x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número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entrenamiento</a:t>
            </a:r>
            <a:r>
              <a:rPr lang="en-US" sz="1200" dirty="0">
                <a:solidFill>
                  <a:srgbClr val="262626"/>
                </a:solidFill>
                <a:latin typeface="SamsungOne 400" pitchFamily="34" charset="0"/>
                <a:ea typeface="SamsungOne 400" pitchFamily="34" charset="0"/>
                <a:cs typeface="Arial"/>
                <a:sym typeface="Arial"/>
              </a:rPr>
              <a:t> y el </a:t>
            </a:r>
            <a:r>
              <a:rPr lang="en-US" sz="1200" dirty="0" err="1">
                <a:solidFill>
                  <a:srgbClr val="262626"/>
                </a:solidFill>
                <a:latin typeface="SamsungOne 400" pitchFamily="34" charset="0"/>
                <a:ea typeface="SamsungOne 400" pitchFamily="34" charset="0"/>
                <a:cs typeface="Arial"/>
                <a:sym typeface="Arial"/>
              </a:rPr>
              <a:t>eje</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puntuación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rendimiento</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puntuación</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prueba</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calcula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mediante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validación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cruzada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interna</a:t>
            </a:r>
            <a:endParaRPr dirty="0"/>
          </a:p>
          <a:p>
            <a:pPr marL="0" lvl="0" indent="0" algn="l" rtl="0">
              <a:lnSpc>
                <a:spcPct val="100000"/>
              </a:lnSpc>
              <a:spcBef>
                <a:spcPts val="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La </a:t>
            </a:r>
            <a:r>
              <a:rPr lang="en-US" sz="1200" dirty="0" err="1">
                <a:solidFill>
                  <a:srgbClr val="262626"/>
                </a:solidFill>
                <a:latin typeface="SamsungOne 400" pitchFamily="34" charset="0"/>
                <a:ea typeface="SamsungOne 400" pitchFamily="34" charset="0"/>
                <a:cs typeface="Arial"/>
                <a:sym typeface="Arial"/>
              </a:rPr>
              <a:t>curva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aprendizaje</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puede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dibujar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utilizando</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scikitplot</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soporta</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-learn. </a:t>
            </a:r>
            <a:r>
              <a:rPr lang="en-US" sz="1200" dirty="0" err="1">
                <a:solidFill>
                  <a:srgbClr val="262626"/>
                </a:solidFill>
                <a:latin typeface="SamsungOne 400" pitchFamily="34" charset="0"/>
                <a:ea typeface="SamsungOne 400" pitchFamily="34" charset="0"/>
                <a:cs typeface="Arial"/>
                <a:sym typeface="Arial"/>
              </a:rPr>
              <a:t>Instale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separado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-learn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usarla</a:t>
            </a:r>
            <a:r>
              <a:rPr lang="en-US" sz="1200" dirty="0">
                <a:solidFill>
                  <a:srgbClr val="262626"/>
                </a:solidFill>
                <a:latin typeface="SamsungOne 400" pitchFamily="34" charset="0"/>
                <a:ea typeface="SamsungOne 400" pitchFamily="34" charset="0"/>
                <a:cs typeface="Arial"/>
                <a:sym typeface="Arial"/>
              </a:rPr>
              <a:t>.</a:t>
            </a:r>
            <a:endParaRPr dirty="0"/>
          </a:p>
          <a:p>
            <a:pPr marL="0" lvl="0" indent="0" algn="l" rtl="0">
              <a:lnSpc>
                <a:spcPct val="100000"/>
              </a:lnSpc>
              <a:spcBef>
                <a:spcPts val="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El </a:t>
            </a:r>
            <a:r>
              <a:rPr lang="en-US" sz="1200" dirty="0" err="1">
                <a:solidFill>
                  <a:srgbClr val="262626"/>
                </a:solidFill>
                <a:latin typeface="SamsungOne 400" pitchFamily="34" charset="0"/>
                <a:ea typeface="SamsungOne 400" pitchFamily="34" charset="0"/>
                <a:cs typeface="Arial"/>
                <a:sym typeface="Arial"/>
              </a:rPr>
              <a:t>scikitplot</a:t>
            </a:r>
            <a:r>
              <a:rPr lang="en-US" sz="1200" dirty="0">
                <a:solidFill>
                  <a:srgbClr val="262626"/>
                </a:solidFill>
                <a:latin typeface="SamsungOne 400" pitchFamily="34" charset="0"/>
                <a:ea typeface="SamsungOne 400" pitchFamily="34" charset="0"/>
                <a:cs typeface="Arial"/>
                <a:sym typeface="Arial"/>
              </a:rPr>
              <a:t> no se </a:t>
            </a:r>
            <a:r>
              <a:rPr lang="en-US" sz="1200" dirty="0" err="1">
                <a:solidFill>
                  <a:srgbClr val="262626"/>
                </a:solidFill>
                <a:latin typeface="SamsungOne 400" pitchFamily="34" charset="0"/>
                <a:ea typeface="SamsungOne 400" pitchFamily="34" charset="0"/>
                <a:cs typeface="Arial"/>
                <a:sym typeface="Arial"/>
              </a:rPr>
              <a:t>proporciona</a:t>
            </a:r>
            <a:r>
              <a:rPr lang="en-US" sz="1200" dirty="0">
                <a:solidFill>
                  <a:srgbClr val="262626"/>
                </a:solidFill>
                <a:latin typeface="SamsungOne 400" pitchFamily="34" charset="0"/>
                <a:ea typeface="SamsungOne 400" pitchFamily="34" charset="0"/>
                <a:cs typeface="Arial"/>
                <a:sym typeface="Arial"/>
              </a:rPr>
              <a:t> en anaconda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defecto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lo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necesario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instalarlo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utilizando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las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herramientas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gestión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paquetes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Ejecute</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siguiente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código</a:t>
            </a:r>
            <a:r>
              <a:rPr lang="en-US" sz="1200" dirty="0">
                <a:solidFill>
                  <a:srgbClr val="262626"/>
                </a:solidFill>
                <a:latin typeface="SamsungOne 400" pitchFamily="34" charset="0"/>
                <a:ea typeface="SamsungOne 400" pitchFamily="34" charset="0"/>
                <a:cs typeface="Arial"/>
                <a:sym typeface="Arial"/>
              </a:rPr>
              <a:t> con el </a:t>
            </a:r>
            <a:r>
              <a:rPr lang="en-US" sz="1200" dirty="0" err="1">
                <a:solidFill>
                  <a:srgbClr val="262626"/>
                </a:solidFill>
                <a:latin typeface="SamsungOne 400" pitchFamily="34" charset="0"/>
                <a:ea typeface="SamsungOne 400" pitchFamily="34" charset="0"/>
                <a:cs typeface="Arial"/>
                <a:sym typeface="Arial"/>
              </a:rPr>
              <a:t>cuaderno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jupyter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instalar</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Tenga</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cuenta</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diferentes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nombres</a:t>
            </a:r>
            <a:r>
              <a:rPr lang="en-US" sz="1200" dirty="0">
                <a:solidFill>
                  <a:srgbClr val="262626"/>
                </a:solidFill>
                <a:latin typeface="SamsungOne 400" pitchFamily="34" charset="0"/>
                <a:ea typeface="SamsungOne 400" pitchFamily="34" charset="0"/>
                <a:cs typeface="Arial"/>
                <a:sym typeface="Arial"/>
              </a:rPr>
              <a:t> al </a:t>
            </a:r>
            <a:r>
              <a:rPr lang="en-US" sz="1200" dirty="0" err="1">
                <a:solidFill>
                  <a:srgbClr val="262626"/>
                </a:solidFill>
                <a:latin typeface="SamsungOne 400" pitchFamily="34" charset="0"/>
                <a:ea typeface="SamsungOne 400" pitchFamily="34" charset="0"/>
                <a:cs typeface="Arial"/>
                <a:sym typeface="Arial"/>
              </a:rPr>
              <a:t>instalar</a:t>
            </a:r>
            <a:r>
              <a:rPr lang="en-US" sz="1200" dirty="0">
                <a:solidFill>
                  <a:srgbClr val="262626"/>
                </a:solidFill>
                <a:latin typeface="SamsungOne 400" pitchFamily="34" charset="0"/>
                <a:ea typeface="SamsungOne 400" pitchFamily="34" charset="0"/>
                <a:cs typeface="Arial"/>
                <a:sym typeface="Arial"/>
              </a:rPr>
              <a:t> e </a:t>
            </a:r>
            <a:r>
              <a:rPr lang="en-US" sz="1200" dirty="0" err="1">
                <a:solidFill>
                  <a:srgbClr val="262626"/>
                </a:solidFill>
                <a:latin typeface="SamsungOne 400" pitchFamily="34" charset="0"/>
                <a:ea typeface="SamsungOne 400" pitchFamily="34" charset="0"/>
                <a:cs typeface="Arial"/>
                <a:sym typeface="Arial"/>
              </a:rPr>
              <a:t>importar</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a:t>
            </a:r>
            <a:endParaRPr dirty="0"/>
          </a:p>
          <a:p>
            <a:pPr marL="0" lvl="0" indent="0" algn="l" rtl="0">
              <a:lnSpc>
                <a:spcPct val="100000"/>
              </a:lnSpc>
              <a:spcBef>
                <a:spcPts val="0"/>
              </a:spcBef>
              <a:spcAft>
                <a:spcPts val="0"/>
              </a:spcAft>
              <a:buSzPts val="1400"/>
              <a:buNone/>
            </a:pPr>
            <a:endParaRPr sz="1200" b="0" i="0" dirty="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578" name="Google Shape;3578;p5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692763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p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7" name="Google Shape;3637;p5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638" name="Google Shape;3638;p5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7228084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2" type="title">
  <p:cSld name="Portada 2">
    <p:spTree>
      <p:nvGrpSpPr>
        <p:cNvPr id="1" name="Shape 16"/>
        <p:cNvGrpSpPr/>
        <p:nvPr/>
      </p:nvGrpSpPr>
      <p:grpSpPr>
        <a:xfrm>
          <a:off x="0" y="0"/>
          <a:ext cx="0" cy="0"/>
          <a:chOff x="0" y="0"/>
          <a:chExt cx="0" cy="0"/>
        </a:xfrm>
      </p:grpSpPr>
      <p:pic>
        <p:nvPicPr>
          <p:cNvPr id="17" name="Google Shape;17;p1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15"/>
          <p:cNvSpPr txBox="1">
            <a:spLocks noGrp="1"/>
          </p:cNvSpPr>
          <p:nvPr>
            <p:ph type="ctrTitle"/>
          </p:nvPr>
        </p:nvSpPr>
        <p:spPr>
          <a:xfrm>
            <a:off x="1524000" y="16557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19" name="Google Shape;19;p15"/>
          <p:cNvSpPr txBox="1">
            <a:spLocks noGrp="1"/>
          </p:cNvSpPr>
          <p:nvPr>
            <p:ph type="subTitle" idx="1"/>
          </p:nvPr>
        </p:nvSpPr>
        <p:spPr>
          <a:xfrm>
            <a:off x="1524000" y="41354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r>
              <a:rPr lang="es-ES"/>
              <a:t>Haga clic para editar el estilo de subtítulo del patrón</a:t>
            </a:r>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38978894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ortada 1">
  <p:cSld name="Portada 1">
    <p:spTree>
      <p:nvGrpSpPr>
        <p:cNvPr id="1" name="Shape 23"/>
        <p:cNvGrpSpPr/>
        <p:nvPr/>
      </p:nvGrpSpPr>
      <p:grpSpPr>
        <a:xfrm>
          <a:off x="0" y="0"/>
          <a:ext cx="0" cy="0"/>
          <a:chOff x="0" y="0"/>
          <a:chExt cx="0" cy="0"/>
        </a:xfrm>
      </p:grpSpPr>
      <p:sp>
        <p:nvSpPr>
          <p:cNvPr id="24" name="Google Shape;24;g30f9e089eba_0_7"/>
          <p:cNvSpPr/>
          <p:nvPr/>
        </p:nvSpPr>
        <p:spPr>
          <a:xfrm>
            <a:off x="0" y="27878"/>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25" name="Google Shape;25;g30f9e089eba_0_7"/>
          <p:cNvPicPr preferRelativeResize="0"/>
          <p:nvPr/>
        </p:nvPicPr>
        <p:blipFill rotWithShape="1">
          <a:blip r:embed="rId2">
            <a:alphaModFix/>
          </a:blip>
          <a:srcRect l="13622" r="28386" b="2171"/>
          <a:stretch/>
        </p:blipFill>
        <p:spPr>
          <a:xfrm flipH="1">
            <a:off x="6096001" y="392978"/>
            <a:ext cx="6096000" cy="6858000"/>
          </a:xfrm>
          <a:prstGeom prst="rect">
            <a:avLst/>
          </a:prstGeom>
          <a:noFill/>
          <a:ln>
            <a:noFill/>
          </a:ln>
        </p:spPr>
      </p:pic>
      <p:sp>
        <p:nvSpPr>
          <p:cNvPr id="26" name="Google Shape;26;g30f9e089eba_0_7"/>
          <p:cNvSpPr/>
          <p:nvPr/>
        </p:nvSpPr>
        <p:spPr>
          <a:xfrm>
            <a:off x="6095999" y="0"/>
            <a:ext cx="6096000" cy="6858000"/>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27" name="Google Shape;27;g30f9e089eba_0_7"/>
          <p:cNvPicPr preferRelativeResize="0"/>
          <p:nvPr/>
        </p:nvPicPr>
        <p:blipFill rotWithShape="1">
          <a:blip r:embed="rId3">
            <a:alphaModFix/>
          </a:blip>
          <a:srcRect/>
          <a:stretch/>
        </p:blipFill>
        <p:spPr>
          <a:xfrm>
            <a:off x="5315671" y="1074821"/>
            <a:ext cx="1069087" cy="1052118"/>
          </a:xfrm>
          <a:prstGeom prst="rect">
            <a:avLst/>
          </a:prstGeom>
          <a:noFill/>
          <a:ln>
            <a:noFill/>
          </a:ln>
        </p:spPr>
      </p:pic>
      <p:pic>
        <p:nvPicPr>
          <p:cNvPr id="28" name="Google Shape;28;g30f9e089eba_0_7"/>
          <p:cNvPicPr preferRelativeResize="0"/>
          <p:nvPr/>
        </p:nvPicPr>
        <p:blipFill rotWithShape="1">
          <a:blip r:embed="rId4">
            <a:alphaModFix/>
          </a:blip>
          <a:srcRect/>
          <a:stretch/>
        </p:blipFill>
        <p:spPr>
          <a:xfrm>
            <a:off x="7462805" y="503252"/>
            <a:ext cx="2416401" cy="1812302"/>
          </a:xfrm>
          <a:prstGeom prst="rect">
            <a:avLst/>
          </a:prstGeom>
          <a:noFill/>
          <a:ln>
            <a:noFill/>
          </a:ln>
        </p:spPr>
      </p:pic>
      <p:pic>
        <p:nvPicPr>
          <p:cNvPr id="29" name="Google Shape;29;g30f9e089eba_0_7"/>
          <p:cNvPicPr preferRelativeResize="0"/>
          <p:nvPr/>
        </p:nvPicPr>
        <p:blipFill rotWithShape="1">
          <a:blip r:embed="rId5">
            <a:alphaModFix/>
          </a:blip>
          <a:srcRect/>
          <a:stretch/>
        </p:blipFill>
        <p:spPr>
          <a:xfrm>
            <a:off x="8413256" y="3627400"/>
            <a:ext cx="4238868" cy="2525750"/>
          </a:xfrm>
          <a:prstGeom prst="rect">
            <a:avLst/>
          </a:prstGeom>
          <a:noFill/>
          <a:ln>
            <a:noFill/>
          </a:ln>
        </p:spPr>
      </p:pic>
      <p:pic>
        <p:nvPicPr>
          <p:cNvPr id="30" name="Google Shape;30;g30f9e089eba_0_7"/>
          <p:cNvPicPr preferRelativeResize="0"/>
          <p:nvPr/>
        </p:nvPicPr>
        <p:blipFill rotWithShape="1">
          <a:blip r:embed="rId6">
            <a:alphaModFix/>
          </a:blip>
          <a:srcRect/>
          <a:stretch/>
        </p:blipFill>
        <p:spPr>
          <a:xfrm rot="5400000">
            <a:off x="4232522" y="5397501"/>
            <a:ext cx="1409701" cy="1511301"/>
          </a:xfrm>
          <a:prstGeom prst="rect">
            <a:avLst/>
          </a:prstGeom>
          <a:noFill/>
          <a:ln>
            <a:noFill/>
          </a:ln>
        </p:spPr>
      </p:pic>
      <p:sp>
        <p:nvSpPr>
          <p:cNvPr id="31" name="Google Shape;31;g30f9e089eba_0_7"/>
          <p:cNvSpPr/>
          <p:nvPr/>
        </p:nvSpPr>
        <p:spPr>
          <a:xfrm>
            <a:off x="0" y="-13939"/>
            <a:ext cx="12192000" cy="832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2" name="Google Shape;32;g30f9e089eba_0_7"/>
          <p:cNvSpPr txBox="1">
            <a:spLocks noGrp="1"/>
          </p:cNvSpPr>
          <p:nvPr>
            <p:ph type="ctrTitle"/>
          </p:nvPr>
        </p:nvSpPr>
        <p:spPr>
          <a:xfrm>
            <a:off x="518525" y="1780788"/>
            <a:ext cx="4627800" cy="2387700"/>
          </a:xfrm>
          <a:prstGeom prst="rect">
            <a:avLst/>
          </a:prstGeom>
          <a:noFill/>
          <a:ln>
            <a:noFill/>
          </a:ln>
        </p:spPr>
        <p:txBody>
          <a:bodyPr spcFirstLastPara="1" wrap="square" lIns="91425" tIns="45700" rIns="91425" bIns="45700" anchor="b" anchorCtr="0">
            <a:normAutofit/>
          </a:bodyPr>
          <a:lstStyle>
            <a:lvl1pPr lvl="0">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r>
              <a:rPr lang="es-ES"/>
              <a:t>Haga clic para modificar el estilo de título del patrón</a:t>
            </a:r>
            <a:endParaRPr/>
          </a:p>
        </p:txBody>
      </p:sp>
      <p:sp>
        <p:nvSpPr>
          <p:cNvPr id="33" name="Google Shape;33;g30f9e089eba_0_7"/>
          <p:cNvSpPr txBox="1">
            <a:spLocks noGrp="1"/>
          </p:cNvSpPr>
          <p:nvPr>
            <p:ph type="subTitle" idx="1"/>
          </p:nvPr>
        </p:nvSpPr>
        <p:spPr>
          <a:xfrm>
            <a:off x="518525" y="4497450"/>
            <a:ext cx="4833300" cy="9510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
        <p:nvSpPr>
          <p:cNvPr id="34" name="Google Shape;34;g30f9e089eba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pic>
        <p:nvPicPr>
          <p:cNvPr id="35" name="Google Shape;35;g30f9e089eba_0_7"/>
          <p:cNvPicPr preferRelativeResize="0"/>
          <p:nvPr/>
        </p:nvPicPr>
        <p:blipFill rotWithShape="1">
          <a:blip r:embed="rId7">
            <a:alphaModFix/>
          </a:blip>
          <a:srcRect/>
          <a:stretch/>
        </p:blipFill>
        <p:spPr>
          <a:xfrm>
            <a:off x="772998" y="284978"/>
            <a:ext cx="1410575" cy="216000"/>
          </a:xfrm>
          <a:prstGeom prst="rect">
            <a:avLst/>
          </a:prstGeom>
          <a:noFill/>
          <a:ln>
            <a:noFill/>
          </a:ln>
        </p:spPr>
      </p:pic>
      <p:pic>
        <p:nvPicPr>
          <p:cNvPr id="36" name="Google Shape;36;g30f9e089eba_0_7"/>
          <p:cNvPicPr preferRelativeResize="0"/>
          <p:nvPr/>
        </p:nvPicPr>
        <p:blipFill rotWithShape="1">
          <a:blip r:embed="rId8">
            <a:alphaModFix/>
          </a:blip>
          <a:srcRect/>
          <a:stretch/>
        </p:blipFill>
        <p:spPr>
          <a:xfrm>
            <a:off x="10561576" y="284978"/>
            <a:ext cx="857427" cy="216001"/>
          </a:xfrm>
          <a:prstGeom prst="rect">
            <a:avLst/>
          </a:prstGeom>
          <a:noFill/>
          <a:ln>
            <a:noFill/>
          </a:ln>
        </p:spPr>
      </p:pic>
    </p:spTree>
    <p:extLst>
      <p:ext uri="{BB962C8B-B14F-4D97-AF65-F5344CB8AC3E}">
        <p14:creationId xmlns:p14="http://schemas.microsoft.com/office/powerpoint/2010/main" val="627033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rtada de Unidad">
  <p:cSld name="Portada de Unidad">
    <p:spTree>
      <p:nvGrpSpPr>
        <p:cNvPr id="1" name="Shape 37"/>
        <p:cNvGrpSpPr/>
        <p:nvPr/>
      </p:nvGrpSpPr>
      <p:grpSpPr>
        <a:xfrm>
          <a:off x="0" y="0"/>
          <a:ext cx="0" cy="0"/>
          <a:chOff x="0" y="0"/>
          <a:chExt cx="0" cy="0"/>
        </a:xfrm>
      </p:grpSpPr>
      <p:pic>
        <p:nvPicPr>
          <p:cNvPr id="38" name="Google Shape;38;p16"/>
          <p:cNvPicPr preferRelativeResize="0"/>
          <p:nvPr/>
        </p:nvPicPr>
        <p:blipFill rotWithShape="1">
          <a:blip r:embed="rId2">
            <a:alphaModFix/>
          </a:blip>
          <a:srcRect/>
          <a:stretch/>
        </p:blipFill>
        <p:spPr>
          <a:xfrm flipH="1">
            <a:off x="0" y="0"/>
            <a:ext cx="12192000" cy="6858000"/>
          </a:xfrm>
          <a:prstGeom prst="rect">
            <a:avLst/>
          </a:prstGeom>
          <a:noFill/>
          <a:ln>
            <a:noFill/>
          </a:ln>
        </p:spPr>
      </p:pic>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40" name="Google Shape;40;p16"/>
          <p:cNvSpPr/>
          <p:nvPr/>
        </p:nvSpPr>
        <p:spPr>
          <a:xfrm>
            <a:off x="0" y="-13950"/>
            <a:ext cx="6203400" cy="2292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41" name="Google Shape;41;p16"/>
          <p:cNvPicPr preferRelativeResize="0"/>
          <p:nvPr/>
        </p:nvPicPr>
        <p:blipFill rotWithShape="1">
          <a:blip r:embed="rId3">
            <a:alphaModFix/>
          </a:blip>
          <a:srcRect/>
          <a:stretch/>
        </p:blipFill>
        <p:spPr>
          <a:xfrm>
            <a:off x="772998" y="284978"/>
            <a:ext cx="1410575" cy="216000"/>
          </a:xfrm>
          <a:prstGeom prst="rect">
            <a:avLst/>
          </a:prstGeom>
          <a:noFill/>
          <a:ln>
            <a:noFill/>
          </a:ln>
        </p:spPr>
      </p:pic>
      <p:pic>
        <p:nvPicPr>
          <p:cNvPr id="42" name="Google Shape;42;p16"/>
          <p:cNvPicPr preferRelativeResize="0"/>
          <p:nvPr/>
        </p:nvPicPr>
        <p:blipFill rotWithShape="1">
          <a:blip r:embed="rId4">
            <a:alphaModFix/>
          </a:blip>
          <a:srcRect/>
          <a:stretch/>
        </p:blipFill>
        <p:spPr>
          <a:xfrm>
            <a:off x="10561576" y="284978"/>
            <a:ext cx="857427" cy="216001"/>
          </a:xfrm>
          <a:prstGeom prst="rect">
            <a:avLst/>
          </a:prstGeom>
          <a:noFill/>
          <a:ln>
            <a:noFill/>
          </a:ln>
        </p:spPr>
      </p:pic>
      <p:sp>
        <p:nvSpPr>
          <p:cNvPr id="43" name="Google Shape;43;p16"/>
          <p:cNvSpPr txBox="1">
            <a:spLocks noGrp="1"/>
          </p:cNvSpPr>
          <p:nvPr>
            <p:ph type="title"/>
          </p:nvPr>
        </p:nvSpPr>
        <p:spPr>
          <a:xfrm>
            <a:off x="838200" y="789750"/>
            <a:ext cx="4465500" cy="1099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00"/>
              <a:buNone/>
              <a:defRPr sz="400"/>
            </a:lvl2pPr>
            <a:lvl3pPr lvl="2">
              <a:spcBef>
                <a:spcPts val="0"/>
              </a:spcBef>
              <a:spcAft>
                <a:spcPts val="0"/>
              </a:spcAft>
              <a:buSzPts val="100"/>
              <a:buNone/>
              <a:defRPr sz="400"/>
            </a:lvl3pPr>
            <a:lvl4pPr lvl="3">
              <a:spcBef>
                <a:spcPts val="0"/>
              </a:spcBef>
              <a:spcAft>
                <a:spcPts val="0"/>
              </a:spcAft>
              <a:buSzPts val="100"/>
              <a:buNone/>
              <a:defRPr sz="400"/>
            </a:lvl4pPr>
            <a:lvl5pPr lvl="4">
              <a:spcBef>
                <a:spcPts val="0"/>
              </a:spcBef>
              <a:spcAft>
                <a:spcPts val="0"/>
              </a:spcAft>
              <a:buSzPts val="100"/>
              <a:buNone/>
              <a:defRPr sz="400"/>
            </a:lvl5pPr>
            <a:lvl6pPr lvl="5">
              <a:spcBef>
                <a:spcPts val="0"/>
              </a:spcBef>
              <a:spcAft>
                <a:spcPts val="0"/>
              </a:spcAft>
              <a:buSzPts val="100"/>
              <a:buNone/>
              <a:defRPr sz="400"/>
            </a:lvl6pPr>
            <a:lvl7pPr lvl="6">
              <a:spcBef>
                <a:spcPts val="0"/>
              </a:spcBef>
              <a:spcAft>
                <a:spcPts val="0"/>
              </a:spcAft>
              <a:buSzPts val="100"/>
              <a:buNone/>
              <a:defRPr sz="400"/>
            </a:lvl7pPr>
            <a:lvl8pPr lvl="7">
              <a:spcBef>
                <a:spcPts val="0"/>
              </a:spcBef>
              <a:spcAft>
                <a:spcPts val="0"/>
              </a:spcAft>
              <a:buSzPts val="100"/>
              <a:buNone/>
              <a:defRPr sz="400"/>
            </a:lvl8pPr>
            <a:lvl9pPr lvl="8">
              <a:spcBef>
                <a:spcPts val="0"/>
              </a:spcBef>
              <a:spcAft>
                <a:spcPts val="0"/>
              </a:spcAft>
              <a:buSzPts val="100"/>
              <a:buNone/>
              <a:defRPr sz="400"/>
            </a:lvl9pPr>
          </a:lstStyle>
          <a:p>
            <a:r>
              <a:rPr lang="es-ES"/>
              <a:t>Haga clic para modificar el estilo de título del patrón</a:t>
            </a:r>
            <a:endParaRPr/>
          </a:p>
        </p:txBody>
      </p:sp>
      <p:sp>
        <p:nvSpPr>
          <p:cNvPr id="44" name="Google Shape;44;p16"/>
          <p:cNvSpPr txBox="1">
            <a:spLocks noGrp="1"/>
          </p:cNvSpPr>
          <p:nvPr>
            <p:ph type="subTitle" idx="1"/>
          </p:nvPr>
        </p:nvSpPr>
        <p:spPr>
          <a:xfrm>
            <a:off x="838200" y="1922649"/>
            <a:ext cx="44655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000"/>
              <a:buNone/>
              <a:defRPr sz="2000">
                <a:solidFill>
                  <a:schemeClr val="lt1"/>
                </a:solidFill>
              </a:defRPr>
            </a:lvl1pPr>
            <a:lvl2pPr lvl="1">
              <a:lnSpc>
                <a:spcPct val="90000"/>
              </a:lnSpc>
              <a:spcBef>
                <a:spcPts val="500"/>
              </a:spcBef>
              <a:spcAft>
                <a:spcPts val="0"/>
              </a:spcAft>
              <a:buClr>
                <a:schemeClr val="lt1"/>
              </a:buClr>
              <a:buSzPts val="1600"/>
              <a:buNone/>
              <a:defRPr sz="1600">
                <a:solidFill>
                  <a:schemeClr val="lt1"/>
                </a:solidFill>
              </a:defRPr>
            </a:lvl2pPr>
            <a:lvl3pPr lvl="2">
              <a:lnSpc>
                <a:spcPct val="90000"/>
              </a:lnSpc>
              <a:spcBef>
                <a:spcPts val="500"/>
              </a:spcBef>
              <a:spcAft>
                <a:spcPts val="0"/>
              </a:spcAft>
              <a:buClr>
                <a:schemeClr val="lt1"/>
              </a:buClr>
              <a:buSzPts val="1400"/>
              <a:buNone/>
              <a:defRPr sz="1400">
                <a:solidFill>
                  <a:schemeClr val="lt1"/>
                </a:solidFill>
              </a:defRPr>
            </a:lvl3pPr>
            <a:lvl4pPr lvl="3">
              <a:lnSpc>
                <a:spcPct val="90000"/>
              </a:lnSpc>
              <a:spcBef>
                <a:spcPts val="500"/>
              </a:spcBef>
              <a:spcAft>
                <a:spcPts val="0"/>
              </a:spcAft>
              <a:buClr>
                <a:schemeClr val="lt1"/>
              </a:buClr>
              <a:buSzPts val="1200"/>
              <a:buNone/>
              <a:defRPr sz="1200">
                <a:solidFill>
                  <a:schemeClr val="lt1"/>
                </a:solidFill>
              </a:defRPr>
            </a:lvl4pPr>
            <a:lvl5pPr lvl="4">
              <a:lnSpc>
                <a:spcPct val="90000"/>
              </a:lnSpc>
              <a:spcBef>
                <a:spcPts val="500"/>
              </a:spcBef>
              <a:spcAft>
                <a:spcPts val="0"/>
              </a:spcAft>
              <a:buClr>
                <a:schemeClr val="lt1"/>
              </a:buClr>
              <a:buSzPts val="1200"/>
              <a:buNone/>
              <a:defRPr sz="1200">
                <a:solidFill>
                  <a:schemeClr val="lt1"/>
                </a:solidFill>
              </a:defRPr>
            </a:lvl5pPr>
            <a:lvl6pPr lvl="5">
              <a:lnSpc>
                <a:spcPct val="90000"/>
              </a:lnSpc>
              <a:spcBef>
                <a:spcPts val="500"/>
              </a:spcBef>
              <a:spcAft>
                <a:spcPts val="0"/>
              </a:spcAft>
              <a:buClr>
                <a:schemeClr val="lt1"/>
              </a:buClr>
              <a:buSzPts val="1200"/>
              <a:buNone/>
              <a:defRPr sz="1200">
                <a:solidFill>
                  <a:schemeClr val="lt1"/>
                </a:solidFill>
              </a:defRPr>
            </a:lvl6pPr>
            <a:lvl7pPr lvl="6">
              <a:lnSpc>
                <a:spcPct val="90000"/>
              </a:lnSpc>
              <a:spcBef>
                <a:spcPts val="500"/>
              </a:spcBef>
              <a:spcAft>
                <a:spcPts val="0"/>
              </a:spcAft>
              <a:buClr>
                <a:schemeClr val="lt1"/>
              </a:buClr>
              <a:buSzPts val="1200"/>
              <a:buNone/>
              <a:defRPr sz="1200">
                <a:solidFill>
                  <a:schemeClr val="lt1"/>
                </a:solidFill>
              </a:defRPr>
            </a:lvl7pPr>
            <a:lvl8pPr lvl="7">
              <a:lnSpc>
                <a:spcPct val="90000"/>
              </a:lnSpc>
              <a:spcBef>
                <a:spcPts val="500"/>
              </a:spcBef>
              <a:spcAft>
                <a:spcPts val="0"/>
              </a:spcAft>
              <a:buClr>
                <a:schemeClr val="lt1"/>
              </a:buClr>
              <a:buSzPts val="1200"/>
              <a:buNone/>
              <a:defRPr sz="1200">
                <a:solidFill>
                  <a:schemeClr val="lt1"/>
                </a:solidFill>
              </a:defRPr>
            </a:lvl8pPr>
            <a:lvl9pPr lvl="8">
              <a:lnSpc>
                <a:spcPct val="90000"/>
              </a:lnSpc>
              <a:spcBef>
                <a:spcPts val="500"/>
              </a:spcBef>
              <a:spcAft>
                <a:spcPts val="0"/>
              </a:spcAft>
              <a:buClr>
                <a:schemeClr val="lt1"/>
              </a:buClr>
              <a:buSzPts val="1200"/>
              <a:buNone/>
              <a:defRPr sz="1200">
                <a:solidFill>
                  <a:schemeClr val="lt1"/>
                </a:solidFill>
              </a:defRPr>
            </a:lvl9pPr>
          </a:lstStyle>
          <a:p>
            <a:r>
              <a:rPr lang="es-ES"/>
              <a:t>Haga clic para editar el estilo de subtítulo del patrón</a:t>
            </a:r>
            <a:endParaRPr/>
          </a:p>
        </p:txBody>
      </p:sp>
      <p:sp>
        <p:nvSpPr>
          <p:cNvPr id="45" name="Google Shape;45;p16"/>
          <p:cNvSpPr txBox="1">
            <a:spLocks noGrp="1"/>
          </p:cNvSpPr>
          <p:nvPr>
            <p:ph type="body" idx="2"/>
          </p:nvPr>
        </p:nvSpPr>
        <p:spPr>
          <a:xfrm>
            <a:off x="6739275" y="1046500"/>
            <a:ext cx="5092200" cy="5229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Tree>
    <p:extLst>
      <p:ext uri="{BB962C8B-B14F-4D97-AF65-F5344CB8AC3E}">
        <p14:creationId xmlns:p14="http://schemas.microsoft.com/office/powerpoint/2010/main" val="267447820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ido 2 1">
  <p:cSld name="Contenido 2 1">
    <p:spTree>
      <p:nvGrpSpPr>
        <p:cNvPr id="1" name="Shape 52"/>
        <p:cNvGrpSpPr/>
        <p:nvPr/>
      </p:nvGrpSpPr>
      <p:grpSpPr>
        <a:xfrm>
          <a:off x="0" y="0"/>
          <a:ext cx="0" cy="0"/>
          <a:chOff x="0" y="0"/>
          <a:chExt cx="0" cy="0"/>
        </a:xfrm>
      </p:grpSpPr>
      <p:sp>
        <p:nvSpPr>
          <p:cNvPr id="53" name="Google Shape;53;g30f9e089eba_0_94"/>
          <p:cNvSpPr txBox="1">
            <a:spLocks noGrp="1"/>
          </p:cNvSpPr>
          <p:nvPr>
            <p:ph type="title"/>
          </p:nvPr>
        </p:nvSpPr>
        <p:spPr>
          <a:xfrm>
            <a:off x="2955075" y="91100"/>
            <a:ext cx="6830100" cy="6429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00"/>
              <a:buNone/>
              <a:defRPr sz="3000">
                <a:solidFill>
                  <a:schemeClr val="lt1"/>
                </a:solidFill>
              </a:defRPr>
            </a:lvl1pPr>
            <a:lvl2pPr lvl="1" algn="ctr">
              <a:spcBef>
                <a:spcPts val="0"/>
              </a:spcBef>
              <a:spcAft>
                <a:spcPts val="0"/>
              </a:spcAft>
              <a:buClr>
                <a:schemeClr val="lt1"/>
              </a:buClr>
              <a:buSzPts val="100"/>
              <a:buNone/>
              <a:defRPr sz="400">
                <a:solidFill>
                  <a:schemeClr val="lt1"/>
                </a:solidFill>
              </a:defRPr>
            </a:lvl2pPr>
            <a:lvl3pPr lvl="2" algn="ctr">
              <a:spcBef>
                <a:spcPts val="0"/>
              </a:spcBef>
              <a:spcAft>
                <a:spcPts val="0"/>
              </a:spcAft>
              <a:buClr>
                <a:schemeClr val="lt1"/>
              </a:buClr>
              <a:buSzPts val="100"/>
              <a:buNone/>
              <a:defRPr sz="400">
                <a:solidFill>
                  <a:schemeClr val="lt1"/>
                </a:solidFill>
              </a:defRPr>
            </a:lvl3pPr>
            <a:lvl4pPr lvl="3" algn="ctr">
              <a:spcBef>
                <a:spcPts val="0"/>
              </a:spcBef>
              <a:spcAft>
                <a:spcPts val="0"/>
              </a:spcAft>
              <a:buClr>
                <a:schemeClr val="lt1"/>
              </a:buClr>
              <a:buSzPts val="100"/>
              <a:buNone/>
              <a:defRPr sz="400">
                <a:solidFill>
                  <a:schemeClr val="lt1"/>
                </a:solidFill>
              </a:defRPr>
            </a:lvl4pPr>
            <a:lvl5pPr lvl="4" algn="ctr">
              <a:spcBef>
                <a:spcPts val="0"/>
              </a:spcBef>
              <a:spcAft>
                <a:spcPts val="0"/>
              </a:spcAft>
              <a:buClr>
                <a:schemeClr val="lt1"/>
              </a:buClr>
              <a:buSzPts val="100"/>
              <a:buNone/>
              <a:defRPr sz="400">
                <a:solidFill>
                  <a:schemeClr val="lt1"/>
                </a:solidFill>
              </a:defRPr>
            </a:lvl5pPr>
            <a:lvl6pPr lvl="5" algn="ctr">
              <a:spcBef>
                <a:spcPts val="0"/>
              </a:spcBef>
              <a:spcAft>
                <a:spcPts val="0"/>
              </a:spcAft>
              <a:buClr>
                <a:schemeClr val="lt1"/>
              </a:buClr>
              <a:buSzPts val="100"/>
              <a:buNone/>
              <a:defRPr sz="400">
                <a:solidFill>
                  <a:schemeClr val="lt1"/>
                </a:solidFill>
              </a:defRPr>
            </a:lvl6pPr>
            <a:lvl7pPr lvl="6" algn="ctr">
              <a:spcBef>
                <a:spcPts val="0"/>
              </a:spcBef>
              <a:spcAft>
                <a:spcPts val="0"/>
              </a:spcAft>
              <a:buClr>
                <a:schemeClr val="lt1"/>
              </a:buClr>
              <a:buSzPts val="100"/>
              <a:buNone/>
              <a:defRPr sz="400">
                <a:solidFill>
                  <a:schemeClr val="lt1"/>
                </a:solidFill>
              </a:defRPr>
            </a:lvl7pPr>
            <a:lvl8pPr lvl="7" algn="ctr">
              <a:spcBef>
                <a:spcPts val="0"/>
              </a:spcBef>
              <a:spcAft>
                <a:spcPts val="0"/>
              </a:spcAft>
              <a:buClr>
                <a:schemeClr val="lt1"/>
              </a:buClr>
              <a:buSzPts val="100"/>
              <a:buNone/>
              <a:defRPr sz="400">
                <a:solidFill>
                  <a:schemeClr val="lt1"/>
                </a:solidFill>
              </a:defRPr>
            </a:lvl8pPr>
            <a:lvl9pPr lvl="8" algn="ctr">
              <a:spcBef>
                <a:spcPts val="0"/>
              </a:spcBef>
              <a:spcAft>
                <a:spcPts val="0"/>
              </a:spcAft>
              <a:buClr>
                <a:schemeClr val="lt1"/>
              </a:buClr>
              <a:buSzPts val="100"/>
              <a:buNone/>
              <a:defRPr sz="400">
                <a:solidFill>
                  <a:schemeClr val="lt1"/>
                </a:solidFill>
              </a:defRPr>
            </a:lvl9pPr>
          </a:lstStyle>
          <a:p>
            <a:r>
              <a:rPr lang="es-ES"/>
              <a:t>Haga clic para modificar el estilo de título del patrón</a:t>
            </a:r>
            <a:endParaRPr/>
          </a:p>
        </p:txBody>
      </p:sp>
      <p:sp>
        <p:nvSpPr>
          <p:cNvPr id="54" name="Google Shape;54;g30f9e089eba_0_94"/>
          <p:cNvSpPr txBox="1">
            <a:spLocks noGrp="1"/>
          </p:cNvSpPr>
          <p:nvPr>
            <p:ph type="body" idx="1"/>
          </p:nvPr>
        </p:nvSpPr>
        <p:spPr>
          <a:xfrm>
            <a:off x="838200" y="1231725"/>
            <a:ext cx="10515600" cy="5008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55" name="Google Shape;55;g30f9e089eba_0_9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g30f9e089eba_0_9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g30f9e089eba_0_9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313519615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ortada 5" type="secHead">
  <p:cSld name="Portada 5">
    <p:spTree>
      <p:nvGrpSpPr>
        <p:cNvPr id="1" name="Shape 58"/>
        <p:cNvGrpSpPr/>
        <p:nvPr/>
      </p:nvGrpSpPr>
      <p:grpSpPr>
        <a:xfrm>
          <a:off x="0" y="0"/>
          <a:ext cx="0" cy="0"/>
          <a:chOff x="0" y="0"/>
          <a:chExt cx="0" cy="0"/>
        </a:xfrm>
      </p:grpSpPr>
      <p:pic>
        <p:nvPicPr>
          <p:cNvPr id="59" name="Google Shape;59;p1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0" name="Google Shape;60;p18"/>
          <p:cNvSpPr txBox="1">
            <a:spLocks noGrp="1"/>
          </p:cNvSpPr>
          <p:nvPr>
            <p:ph type="title"/>
          </p:nvPr>
        </p:nvSpPr>
        <p:spPr>
          <a:xfrm>
            <a:off x="838200" y="1821270"/>
            <a:ext cx="10515600" cy="1699800"/>
          </a:xfrm>
          <a:prstGeom prst="rect">
            <a:avLst/>
          </a:prstGeom>
          <a:noFill/>
          <a:ln>
            <a:noFill/>
          </a:ln>
        </p:spPr>
        <p:txBody>
          <a:bodyPr spcFirstLastPara="1" wrap="square" lIns="91425" tIns="45700" rIns="91425" bIns="45700" anchor="b" anchorCtr="0">
            <a:normAutofit/>
          </a:bodyPr>
          <a:lstStyle>
            <a:lvl1pPr lvl="0">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800"/>
              <a:buNone/>
              <a:defRPr sz="1200"/>
            </a:lvl2pPr>
            <a:lvl3pPr lvl="2">
              <a:spcBef>
                <a:spcPts val="0"/>
              </a:spcBef>
              <a:spcAft>
                <a:spcPts val="0"/>
              </a:spcAft>
              <a:buSzPts val="800"/>
              <a:buNone/>
              <a:defRPr sz="1200"/>
            </a:lvl3pPr>
            <a:lvl4pPr lvl="3">
              <a:spcBef>
                <a:spcPts val="0"/>
              </a:spcBef>
              <a:spcAft>
                <a:spcPts val="0"/>
              </a:spcAft>
              <a:buSzPts val="800"/>
              <a:buNone/>
              <a:defRPr sz="1200"/>
            </a:lvl4pPr>
            <a:lvl5pPr lvl="4">
              <a:spcBef>
                <a:spcPts val="0"/>
              </a:spcBef>
              <a:spcAft>
                <a:spcPts val="0"/>
              </a:spcAft>
              <a:buSzPts val="800"/>
              <a:buNone/>
              <a:defRPr sz="1200"/>
            </a:lvl5pPr>
            <a:lvl6pPr lvl="5">
              <a:spcBef>
                <a:spcPts val="0"/>
              </a:spcBef>
              <a:spcAft>
                <a:spcPts val="0"/>
              </a:spcAft>
              <a:buSzPts val="800"/>
              <a:buNone/>
              <a:defRPr sz="1200"/>
            </a:lvl6pPr>
            <a:lvl7pPr lvl="6">
              <a:spcBef>
                <a:spcPts val="0"/>
              </a:spcBef>
              <a:spcAft>
                <a:spcPts val="0"/>
              </a:spcAft>
              <a:buSzPts val="800"/>
              <a:buNone/>
              <a:defRPr sz="1200"/>
            </a:lvl7pPr>
            <a:lvl8pPr lvl="7">
              <a:spcBef>
                <a:spcPts val="0"/>
              </a:spcBef>
              <a:spcAft>
                <a:spcPts val="0"/>
              </a:spcAft>
              <a:buSzPts val="800"/>
              <a:buNone/>
              <a:defRPr sz="1200"/>
            </a:lvl8pPr>
            <a:lvl9pPr lvl="8">
              <a:spcBef>
                <a:spcPts val="0"/>
              </a:spcBef>
              <a:spcAft>
                <a:spcPts val="0"/>
              </a:spcAft>
              <a:buSzPts val="800"/>
              <a:buNone/>
              <a:defRPr sz="1200"/>
            </a:lvl9pPr>
          </a:lstStyle>
          <a:p>
            <a:r>
              <a:rPr lang="es-ES"/>
              <a:t>Haga clic para modificar el estilo de título del patrón</a:t>
            </a:r>
            <a:endParaRPr/>
          </a:p>
        </p:txBody>
      </p:sp>
      <p:sp>
        <p:nvSpPr>
          <p:cNvPr id="61" name="Google Shape;6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64" name="Google Shape;64;p18"/>
          <p:cNvSpPr txBox="1">
            <a:spLocks noGrp="1"/>
          </p:cNvSpPr>
          <p:nvPr>
            <p:ph type="subTitle" idx="1"/>
          </p:nvPr>
        </p:nvSpPr>
        <p:spPr>
          <a:xfrm>
            <a:off x="838200" y="3827646"/>
            <a:ext cx="91440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890697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ortada 4" type="titleOnly">
  <p:cSld name="Portada 4">
    <p:spTree>
      <p:nvGrpSpPr>
        <p:cNvPr id="1" name="Shape 72"/>
        <p:cNvGrpSpPr/>
        <p:nvPr/>
      </p:nvGrpSpPr>
      <p:grpSpPr>
        <a:xfrm>
          <a:off x="0" y="0"/>
          <a:ext cx="0" cy="0"/>
          <a:chOff x="0" y="0"/>
          <a:chExt cx="0" cy="0"/>
        </a:xfrm>
      </p:grpSpPr>
      <p:pic>
        <p:nvPicPr>
          <p:cNvPr id="73" name="Google Shape;73;p2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4" name="Google Shape;74;p21"/>
          <p:cNvSpPr txBox="1">
            <a:spLocks noGrp="1"/>
          </p:cNvSpPr>
          <p:nvPr>
            <p:ph type="title"/>
          </p:nvPr>
        </p:nvSpPr>
        <p:spPr>
          <a:xfrm>
            <a:off x="838200" y="1096653"/>
            <a:ext cx="832321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78" name="Google Shape;78;p21"/>
          <p:cNvSpPr txBox="1">
            <a:spLocks noGrp="1"/>
          </p:cNvSpPr>
          <p:nvPr>
            <p:ph type="subTitle" idx="1"/>
          </p:nvPr>
        </p:nvSpPr>
        <p:spPr>
          <a:xfrm>
            <a:off x="838200" y="2532250"/>
            <a:ext cx="83232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28782260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co 3">
  <p:cSld name="Blanco 3">
    <p:spTree>
      <p:nvGrpSpPr>
        <p:cNvPr id="1" name="Shape 84"/>
        <p:cNvGrpSpPr/>
        <p:nvPr/>
      </p:nvGrpSpPr>
      <p:grpSpPr>
        <a:xfrm>
          <a:off x="0" y="0"/>
          <a:ext cx="0" cy="0"/>
          <a:chOff x="0" y="0"/>
          <a:chExt cx="0" cy="0"/>
        </a:xfrm>
      </p:grpSpPr>
      <p:sp>
        <p:nvSpPr>
          <p:cNvPr id="85" name="Google Shape;85;g30f9e089eba_0_82"/>
          <p:cNvSpPr/>
          <p:nvPr/>
        </p:nvSpPr>
        <p:spPr>
          <a:xfrm>
            <a:off x="0" y="-2"/>
            <a:ext cx="12192000" cy="894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093880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ido 1">
  <p:cSld name="Contenido 1">
    <p:spTree>
      <p:nvGrpSpPr>
        <p:cNvPr id="1" name="Shape 86"/>
        <p:cNvGrpSpPr/>
        <p:nvPr/>
      </p:nvGrpSpPr>
      <p:grpSpPr>
        <a:xfrm>
          <a:off x="0" y="0"/>
          <a:ext cx="0" cy="0"/>
          <a:chOff x="0" y="0"/>
          <a:chExt cx="0" cy="0"/>
        </a:xfrm>
      </p:grpSpPr>
      <p:pic>
        <p:nvPicPr>
          <p:cNvPr id="87" name="Google Shape;87;p2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8" name="Google Shape;88;p24"/>
          <p:cNvSpPr txBox="1">
            <a:spLocks noGrp="1"/>
          </p:cNvSpPr>
          <p:nvPr>
            <p:ph type="title"/>
          </p:nvPr>
        </p:nvSpPr>
        <p:spPr>
          <a:xfrm>
            <a:off x="838200" y="937721"/>
            <a:ext cx="4473900" cy="85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89" name="Google Shape;89;p24"/>
          <p:cNvSpPr txBox="1">
            <a:spLocks noGrp="1"/>
          </p:cNvSpPr>
          <p:nvPr>
            <p:ph type="body" idx="1"/>
          </p:nvPr>
        </p:nvSpPr>
        <p:spPr>
          <a:xfrm>
            <a:off x="838200" y="2113748"/>
            <a:ext cx="4473900" cy="2902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90" name="Google Shape;9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40193318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ortada 3">
  <p:cSld name="Portada 3">
    <p:spTree>
      <p:nvGrpSpPr>
        <p:cNvPr id="1" name="Shape 93"/>
        <p:cNvGrpSpPr/>
        <p:nvPr/>
      </p:nvGrpSpPr>
      <p:grpSpPr>
        <a:xfrm>
          <a:off x="0" y="0"/>
          <a:ext cx="0" cy="0"/>
          <a:chOff x="0" y="0"/>
          <a:chExt cx="0" cy="0"/>
        </a:xfrm>
      </p:grpSpPr>
      <p:pic>
        <p:nvPicPr>
          <p:cNvPr id="94" name="Google Shape;94;g30f9e089eba_0_4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5" name="Google Shape;95;g30f9e089eba_0_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g30f9e089eba_0_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g30f9e089eba_0_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pic>
        <p:nvPicPr>
          <p:cNvPr id="98" name="Google Shape;98;g30f9e089eba_0_48"/>
          <p:cNvPicPr preferRelativeResize="0"/>
          <p:nvPr/>
        </p:nvPicPr>
        <p:blipFill rotWithShape="1">
          <a:blip r:embed="rId3">
            <a:alphaModFix/>
          </a:blip>
          <a:srcRect l="21531" b="33660"/>
          <a:stretch/>
        </p:blipFill>
        <p:spPr>
          <a:xfrm>
            <a:off x="1" y="0"/>
            <a:ext cx="12192000" cy="6858002"/>
          </a:xfrm>
          <a:prstGeom prst="rect">
            <a:avLst/>
          </a:prstGeom>
          <a:noFill/>
          <a:ln>
            <a:noFill/>
          </a:ln>
        </p:spPr>
      </p:pic>
      <p:sp>
        <p:nvSpPr>
          <p:cNvPr id="99" name="Google Shape;99;g30f9e089eba_0_48"/>
          <p:cNvSpPr/>
          <p:nvPr/>
        </p:nvSpPr>
        <p:spPr>
          <a:xfrm>
            <a:off x="0" y="0"/>
            <a:ext cx="12192000" cy="6858000"/>
          </a:xfrm>
          <a:prstGeom prst="rect">
            <a:avLst/>
          </a:prstGeom>
          <a:solidFill>
            <a:schemeClr val="dk1">
              <a:alpha val="1451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00" name="Google Shape;100;g30f9e089eba_0_48"/>
          <p:cNvPicPr preferRelativeResize="0"/>
          <p:nvPr/>
        </p:nvPicPr>
        <p:blipFill rotWithShape="1">
          <a:blip r:embed="rId4">
            <a:alphaModFix/>
          </a:blip>
          <a:srcRect/>
          <a:stretch/>
        </p:blipFill>
        <p:spPr>
          <a:xfrm rot="10800000" flipH="1">
            <a:off x="-611864" y="-2147892"/>
            <a:ext cx="2930303" cy="3565310"/>
          </a:xfrm>
          <a:prstGeom prst="rect">
            <a:avLst/>
          </a:prstGeom>
          <a:noFill/>
          <a:ln>
            <a:noFill/>
          </a:ln>
        </p:spPr>
      </p:pic>
      <p:pic>
        <p:nvPicPr>
          <p:cNvPr id="101" name="Google Shape;101;g30f9e089eba_0_48"/>
          <p:cNvPicPr preferRelativeResize="0"/>
          <p:nvPr/>
        </p:nvPicPr>
        <p:blipFill rotWithShape="1">
          <a:blip r:embed="rId4">
            <a:alphaModFix/>
          </a:blip>
          <a:srcRect/>
          <a:stretch/>
        </p:blipFill>
        <p:spPr>
          <a:xfrm rot="10800000" flipH="1">
            <a:off x="6423812" y="-3651122"/>
            <a:ext cx="4914901" cy="5979981"/>
          </a:xfrm>
          <a:prstGeom prst="rect">
            <a:avLst/>
          </a:prstGeom>
          <a:noFill/>
          <a:ln>
            <a:noFill/>
          </a:ln>
        </p:spPr>
      </p:pic>
      <p:pic>
        <p:nvPicPr>
          <p:cNvPr id="102" name="Google Shape;102;g30f9e089eba_0_48"/>
          <p:cNvPicPr preferRelativeResize="0"/>
          <p:nvPr/>
        </p:nvPicPr>
        <p:blipFill rotWithShape="1">
          <a:blip r:embed="rId5">
            <a:alphaModFix/>
          </a:blip>
          <a:srcRect/>
          <a:stretch/>
        </p:blipFill>
        <p:spPr>
          <a:xfrm>
            <a:off x="2715985" y="250111"/>
            <a:ext cx="2185001" cy="2135899"/>
          </a:xfrm>
          <a:prstGeom prst="rect">
            <a:avLst/>
          </a:prstGeom>
          <a:noFill/>
          <a:ln>
            <a:noFill/>
          </a:ln>
        </p:spPr>
      </p:pic>
      <p:pic>
        <p:nvPicPr>
          <p:cNvPr id="103" name="Google Shape;103;g30f9e089eba_0_48"/>
          <p:cNvPicPr preferRelativeResize="0"/>
          <p:nvPr/>
        </p:nvPicPr>
        <p:blipFill rotWithShape="1">
          <a:blip r:embed="rId4">
            <a:alphaModFix/>
          </a:blip>
          <a:srcRect/>
          <a:stretch/>
        </p:blipFill>
        <p:spPr>
          <a:xfrm rot="-5400000" flipH="1">
            <a:off x="8522345" y="4231333"/>
            <a:ext cx="3310914" cy="4028401"/>
          </a:xfrm>
          <a:prstGeom prst="rect">
            <a:avLst/>
          </a:prstGeom>
          <a:noFill/>
          <a:ln>
            <a:noFill/>
          </a:ln>
        </p:spPr>
      </p:pic>
      <p:sp>
        <p:nvSpPr>
          <p:cNvPr id="104" name="Google Shape;104;g30f9e089eba_0_48"/>
          <p:cNvSpPr/>
          <p:nvPr/>
        </p:nvSpPr>
        <p:spPr>
          <a:xfrm>
            <a:off x="0" y="0"/>
            <a:ext cx="12192000" cy="832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05" name="Google Shape;105;g30f9e089eba_0_48"/>
          <p:cNvPicPr preferRelativeResize="0"/>
          <p:nvPr/>
        </p:nvPicPr>
        <p:blipFill rotWithShape="1">
          <a:blip r:embed="rId6">
            <a:alphaModFix/>
          </a:blip>
          <a:srcRect/>
          <a:stretch/>
        </p:blipFill>
        <p:spPr>
          <a:xfrm>
            <a:off x="772998" y="284978"/>
            <a:ext cx="1410575" cy="216000"/>
          </a:xfrm>
          <a:prstGeom prst="rect">
            <a:avLst/>
          </a:prstGeom>
          <a:noFill/>
          <a:ln>
            <a:noFill/>
          </a:ln>
        </p:spPr>
      </p:pic>
      <p:pic>
        <p:nvPicPr>
          <p:cNvPr id="106" name="Google Shape;106;g30f9e089eba_0_48"/>
          <p:cNvPicPr preferRelativeResize="0"/>
          <p:nvPr/>
        </p:nvPicPr>
        <p:blipFill rotWithShape="1">
          <a:blip r:embed="rId7">
            <a:alphaModFix/>
          </a:blip>
          <a:srcRect/>
          <a:stretch/>
        </p:blipFill>
        <p:spPr>
          <a:xfrm>
            <a:off x="10561576" y="284978"/>
            <a:ext cx="857427" cy="216001"/>
          </a:xfrm>
          <a:prstGeom prst="rect">
            <a:avLst/>
          </a:prstGeom>
          <a:noFill/>
          <a:ln>
            <a:noFill/>
          </a:ln>
        </p:spPr>
      </p:pic>
      <p:sp>
        <p:nvSpPr>
          <p:cNvPr id="107" name="Google Shape;107;g30f9e089eba_0_48"/>
          <p:cNvSpPr txBox="1">
            <a:spLocks noGrp="1"/>
          </p:cNvSpPr>
          <p:nvPr>
            <p:ph type="ctrTitle"/>
          </p:nvPr>
        </p:nvSpPr>
        <p:spPr>
          <a:xfrm>
            <a:off x="5951975" y="1731975"/>
            <a:ext cx="5510400" cy="2387700"/>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5400"/>
              <a:buFont typeface="Arial"/>
              <a:buNone/>
              <a:defRPr sz="5400">
                <a:solidFill>
                  <a:schemeClr val="lt1"/>
                </a:solidFill>
              </a:defRPr>
            </a:lvl1pPr>
            <a:lvl2pPr lvl="1" algn="r">
              <a:spcBef>
                <a:spcPts val="0"/>
              </a:spcBef>
              <a:spcAft>
                <a:spcPts val="0"/>
              </a:spcAft>
              <a:buClr>
                <a:schemeClr val="lt1"/>
              </a:buClr>
              <a:buSzPts val="1400"/>
              <a:buNone/>
              <a:defRPr>
                <a:solidFill>
                  <a:schemeClr val="lt1"/>
                </a:solidFill>
              </a:defRPr>
            </a:lvl2pPr>
            <a:lvl3pPr lvl="2" algn="r">
              <a:spcBef>
                <a:spcPts val="0"/>
              </a:spcBef>
              <a:spcAft>
                <a:spcPts val="0"/>
              </a:spcAft>
              <a:buClr>
                <a:schemeClr val="lt1"/>
              </a:buClr>
              <a:buSzPts val="1400"/>
              <a:buNone/>
              <a:defRPr>
                <a:solidFill>
                  <a:schemeClr val="lt1"/>
                </a:solidFill>
              </a:defRPr>
            </a:lvl3pPr>
            <a:lvl4pPr lvl="3" algn="r">
              <a:spcBef>
                <a:spcPts val="0"/>
              </a:spcBef>
              <a:spcAft>
                <a:spcPts val="0"/>
              </a:spcAft>
              <a:buClr>
                <a:schemeClr val="lt1"/>
              </a:buClr>
              <a:buSzPts val="1400"/>
              <a:buNone/>
              <a:defRPr>
                <a:solidFill>
                  <a:schemeClr val="lt1"/>
                </a:solidFill>
              </a:defRPr>
            </a:lvl4pPr>
            <a:lvl5pPr lvl="4" algn="r">
              <a:spcBef>
                <a:spcPts val="0"/>
              </a:spcBef>
              <a:spcAft>
                <a:spcPts val="0"/>
              </a:spcAft>
              <a:buClr>
                <a:schemeClr val="lt1"/>
              </a:buClr>
              <a:buSzPts val="1400"/>
              <a:buNone/>
              <a:defRPr>
                <a:solidFill>
                  <a:schemeClr val="lt1"/>
                </a:solidFill>
              </a:defRPr>
            </a:lvl5pPr>
            <a:lvl6pPr lvl="5" algn="r">
              <a:spcBef>
                <a:spcPts val="0"/>
              </a:spcBef>
              <a:spcAft>
                <a:spcPts val="0"/>
              </a:spcAft>
              <a:buClr>
                <a:schemeClr val="lt1"/>
              </a:buClr>
              <a:buSzPts val="1400"/>
              <a:buNone/>
              <a:defRPr>
                <a:solidFill>
                  <a:schemeClr val="lt1"/>
                </a:solidFill>
              </a:defRPr>
            </a:lvl6pPr>
            <a:lvl7pPr lvl="6" algn="r">
              <a:spcBef>
                <a:spcPts val="0"/>
              </a:spcBef>
              <a:spcAft>
                <a:spcPts val="0"/>
              </a:spcAft>
              <a:buClr>
                <a:schemeClr val="lt1"/>
              </a:buClr>
              <a:buSzPts val="1400"/>
              <a:buNone/>
              <a:defRPr>
                <a:solidFill>
                  <a:schemeClr val="lt1"/>
                </a:solidFill>
              </a:defRPr>
            </a:lvl7pPr>
            <a:lvl8pPr lvl="7" algn="r">
              <a:spcBef>
                <a:spcPts val="0"/>
              </a:spcBef>
              <a:spcAft>
                <a:spcPts val="0"/>
              </a:spcAft>
              <a:buClr>
                <a:schemeClr val="lt1"/>
              </a:buClr>
              <a:buSzPts val="1400"/>
              <a:buNone/>
              <a:defRPr>
                <a:solidFill>
                  <a:schemeClr val="lt1"/>
                </a:solidFill>
              </a:defRPr>
            </a:lvl8pPr>
            <a:lvl9pPr lvl="8" algn="r">
              <a:spcBef>
                <a:spcPts val="0"/>
              </a:spcBef>
              <a:spcAft>
                <a:spcPts val="0"/>
              </a:spcAft>
              <a:buClr>
                <a:schemeClr val="lt1"/>
              </a:buClr>
              <a:buSzPts val="1400"/>
              <a:buNone/>
              <a:defRPr>
                <a:solidFill>
                  <a:schemeClr val="lt1"/>
                </a:solidFill>
              </a:defRPr>
            </a:lvl9pPr>
          </a:lstStyle>
          <a:p>
            <a:r>
              <a:rPr lang="es-ES"/>
              <a:t>Haga clic para modificar el estilo de título del patrón</a:t>
            </a:r>
            <a:endParaRPr/>
          </a:p>
        </p:txBody>
      </p:sp>
      <p:sp>
        <p:nvSpPr>
          <p:cNvPr id="108" name="Google Shape;108;g30f9e089eba_0_48"/>
          <p:cNvSpPr txBox="1">
            <a:spLocks noGrp="1"/>
          </p:cNvSpPr>
          <p:nvPr>
            <p:ph type="subTitle" idx="1"/>
          </p:nvPr>
        </p:nvSpPr>
        <p:spPr>
          <a:xfrm>
            <a:off x="5951975" y="4211650"/>
            <a:ext cx="5510400" cy="16557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r">
              <a:lnSpc>
                <a:spcPct val="90000"/>
              </a:lnSpc>
              <a:spcBef>
                <a:spcPts val="500"/>
              </a:spcBef>
              <a:spcAft>
                <a:spcPts val="0"/>
              </a:spcAft>
              <a:buClr>
                <a:schemeClr val="lt1"/>
              </a:buClr>
              <a:buSzPts val="2000"/>
              <a:buNone/>
              <a:defRPr sz="2000">
                <a:solidFill>
                  <a:schemeClr val="lt1"/>
                </a:solidFill>
              </a:defRPr>
            </a:lvl2pPr>
            <a:lvl3pPr lvl="2" algn="r">
              <a:lnSpc>
                <a:spcPct val="90000"/>
              </a:lnSpc>
              <a:spcBef>
                <a:spcPts val="500"/>
              </a:spcBef>
              <a:spcAft>
                <a:spcPts val="0"/>
              </a:spcAft>
              <a:buClr>
                <a:schemeClr val="lt1"/>
              </a:buClr>
              <a:buSzPts val="1800"/>
              <a:buNone/>
              <a:defRPr sz="1800">
                <a:solidFill>
                  <a:schemeClr val="lt1"/>
                </a:solidFill>
              </a:defRPr>
            </a:lvl3pPr>
            <a:lvl4pPr lvl="3" algn="r">
              <a:lnSpc>
                <a:spcPct val="90000"/>
              </a:lnSpc>
              <a:spcBef>
                <a:spcPts val="500"/>
              </a:spcBef>
              <a:spcAft>
                <a:spcPts val="0"/>
              </a:spcAft>
              <a:buClr>
                <a:schemeClr val="lt1"/>
              </a:buClr>
              <a:buSzPts val="1600"/>
              <a:buNone/>
              <a:defRPr sz="1600">
                <a:solidFill>
                  <a:schemeClr val="lt1"/>
                </a:solidFill>
              </a:defRPr>
            </a:lvl4pPr>
            <a:lvl5pPr lvl="4" algn="r">
              <a:lnSpc>
                <a:spcPct val="90000"/>
              </a:lnSpc>
              <a:spcBef>
                <a:spcPts val="500"/>
              </a:spcBef>
              <a:spcAft>
                <a:spcPts val="0"/>
              </a:spcAft>
              <a:buClr>
                <a:schemeClr val="lt1"/>
              </a:buClr>
              <a:buSzPts val="1600"/>
              <a:buNone/>
              <a:defRPr sz="1600">
                <a:solidFill>
                  <a:schemeClr val="lt1"/>
                </a:solidFill>
              </a:defRPr>
            </a:lvl5pPr>
            <a:lvl6pPr lvl="5" algn="r">
              <a:lnSpc>
                <a:spcPct val="90000"/>
              </a:lnSpc>
              <a:spcBef>
                <a:spcPts val="500"/>
              </a:spcBef>
              <a:spcAft>
                <a:spcPts val="0"/>
              </a:spcAft>
              <a:buClr>
                <a:schemeClr val="lt1"/>
              </a:buClr>
              <a:buSzPts val="1600"/>
              <a:buNone/>
              <a:defRPr sz="1600">
                <a:solidFill>
                  <a:schemeClr val="lt1"/>
                </a:solidFill>
              </a:defRPr>
            </a:lvl6pPr>
            <a:lvl7pPr lvl="6" algn="r">
              <a:lnSpc>
                <a:spcPct val="90000"/>
              </a:lnSpc>
              <a:spcBef>
                <a:spcPts val="500"/>
              </a:spcBef>
              <a:spcAft>
                <a:spcPts val="0"/>
              </a:spcAft>
              <a:buClr>
                <a:schemeClr val="lt1"/>
              </a:buClr>
              <a:buSzPts val="1600"/>
              <a:buNone/>
              <a:defRPr sz="1600">
                <a:solidFill>
                  <a:schemeClr val="lt1"/>
                </a:solidFill>
              </a:defRPr>
            </a:lvl7pPr>
            <a:lvl8pPr lvl="7" algn="r">
              <a:lnSpc>
                <a:spcPct val="90000"/>
              </a:lnSpc>
              <a:spcBef>
                <a:spcPts val="500"/>
              </a:spcBef>
              <a:spcAft>
                <a:spcPts val="0"/>
              </a:spcAft>
              <a:buClr>
                <a:schemeClr val="lt1"/>
              </a:buClr>
              <a:buSzPts val="1600"/>
              <a:buNone/>
              <a:defRPr sz="1600">
                <a:solidFill>
                  <a:schemeClr val="lt1"/>
                </a:solidFill>
              </a:defRPr>
            </a:lvl8pPr>
            <a:lvl9pPr lvl="8" algn="r">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6560808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able of Contents">
  <p:cSld name="1_Table of Contents">
    <p:spTree>
      <p:nvGrpSpPr>
        <p:cNvPr id="1" name="Shape 24"/>
        <p:cNvGrpSpPr/>
        <p:nvPr/>
      </p:nvGrpSpPr>
      <p:grpSpPr>
        <a:xfrm>
          <a:off x="0" y="0"/>
          <a:ext cx="0" cy="0"/>
          <a:chOff x="0" y="0"/>
          <a:chExt cx="0" cy="0"/>
        </a:xfrm>
      </p:grpSpPr>
      <p:cxnSp>
        <p:nvCxnSpPr>
          <p:cNvPr id="26" name="Google Shape;26;p433"/>
          <p:cNvCxnSpPr/>
          <p:nvPr userDrawn="1"/>
        </p:nvCxnSpPr>
        <p:spPr>
          <a:xfrm>
            <a:off x="553369" y="6424935"/>
            <a:ext cx="11081354" cy="0"/>
          </a:xfrm>
          <a:prstGeom prst="straightConnector1">
            <a:avLst/>
          </a:prstGeom>
          <a:noFill/>
          <a:ln w="9525" cap="flat" cmpd="sng">
            <a:solidFill>
              <a:srgbClr val="BFBFBF"/>
            </a:solidFill>
            <a:prstDash val="solid"/>
            <a:miter lim="800000"/>
            <a:headEnd type="none" w="sm" len="sm"/>
            <a:tailEnd type="none" w="sm" len="sm"/>
          </a:ln>
        </p:spPr>
      </p:cxnSp>
      <p:sp>
        <p:nvSpPr>
          <p:cNvPr id="29" name="Google Shape;29;p433"/>
          <p:cNvSpPr txBox="1"/>
          <p:nvPr userDrawn="1"/>
        </p:nvSpPr>
        <p:spPr>
          <a:xfrm>
            <a:off x="5786179" y="6498002"/>
            <a:ext cx="549218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900"/>
              <a:buFont typeface="Arial"/>
              <a:buNone/>
            </a:pPr>
            <a:r>
              <a:rPr lang="es-ES" sz="900" b="0" i="0" u="none" strike="noStrike" cap="none" noProof="0" dirty="0">
                <a:solidFill>
                  <a:srgbClr val="7F7F7F"/>
                </a:solidFill>
                <a:latin typeface="SamsungOne 400" pitchFamily="34" charset="0"/>
                <a:ea typeface="SamsungOne 400" pitchFamily="34" charset="0"/>
                <a:cs typeface="Arial"/>
                <a:sym typeface="Arial"/>
              </a:rPr>
              <a:t>Capítulo 5. Machine </a:t>
            </a:r>
            <a:r>
              <a:rPr lang="es-ES" sz="900" b="0" i="0" u="none" strike="noStrike" cap="none" noProof="0" dirty="0" err="1">
                <a:solidFill>
                  <a:srgbClr val="7F7F7F"/>
                </a:solidFill>
                <a:latin typeface="SamsungOne 400" pitchFamily="34" charset="0"/>
                <a:ea typeface="SamsungOne 400" pitchFamily="34" charset="0"/>
                <a:cs typeface="Arial"/>
                <a:sym typeface="Arial"/>
              </a:rPr>
              <a:t>Learning</a:t>
            </a:r>
            <a:r>
              <a:rPr lang="es-ES" sz="900" b="0" i="0" u="none" strike="noStrike" cap="none" noProof="0" dirty="0">
                <a:solidFill>
                  <a:srgbClr val="7F7F7F"/>
                </a:solidFill>
                <a:latin typeface="SamsungOne 400" pitchFamily="34" charset="0"/>
                <a:ea typeface="SamsungOne 400" pitchFamily="34" charset="0"/>
                <a:cs typeface="Arial"/>
                <a:sym typeface="Arial"/>
              </a:rPr>
              <a:t> 1 – Aprendizaje</a:t>
            </a:r>
            <a:r>
              <a:rPr lang="es-ES" sz="900" b="0" i="0" u="none" strike="noStrike" cap="none" baseline="0" noProof="0" dirty="0">
                <a:solidFill>
                  <a:srgbClr val="7F7F7F"/>
                </a:solidFill>
                <a:latin typeface="SamsungOne 400" pitchFamily="34" charset="0"/>
                <a:ea typeface="SamsungOne 400" pitchFamily="34" charset="0"/>
                <a:cs typeface="Arial"/>
                <a:sym typeface="Arial"/>
              </a:rPr>
              <a:t> Supervisado</a:t>
            </a:r>
            <a:endParaRPr lang="es-ES" sz="900" b="0" i="0" u="none" strike="noStrike" cap="none" noProof="0" dirty="0">
              <a:solidFill>
                <a:srgbClr val="7F7F7F"/>
              </a:solidFill>
              <a:latin typeface="SamsungOne 400" pitchFamily="34" charset="0"/>
              <a:ea typeface="SamsungOne 400" pitchFamily="34" charset="0"/>
              <a:cs typeface="Arial"/>
              <a:sym typeface="Arial"/>
            </a:endParaRPr>
          </a:p>
        </p:txBody>
      </p:sp>
    </p:spTree>
    <p:extLst>
      <p:ext uri="{BB962C8B-B14F-4D97-AF65-F5344CB8AC3E}">
        <p14:creationId xmlns:p14="http://schemas.microsoft.com/office/powerpoint/2010/main" val="643406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Table of Contents">
  <p:cSld name="7_Table of Contents">
    <p:spTree>
      <p:nvGrpSpPr>
        <p:cNvPr id="1" name="Shape 30"/>
        <p:cNvGrpSpPr/>
        <p:nvPr/>
      </p:nvGrpSpPr>
      <p:grpSpPr>
        <a:xfrm>
          <a:off x="0" y="0"/>
          <a:ext cx="0" cy="0"/>
          <a:chOff x="0" y="0"/>
          <a:chExt cx="0" cy="0"/>
        </a:xfrm>
      </p:grpSpPr>
      <p:sp>
        <p:nvSpPr>
          <p:cNvPr id="7" name="Google Shape;29;p433"/>
          <p:cNvSpPr txBox="1"/>
          <p:nvPr userDrawn="1"/>
        </p:nvSpPr>
        <p:spPr>
          <a:xfrm>
            <a:off x="5786179" y="6498002"/>
            <a:ext cx="549218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900"/>
              <a:buFont typeface="Arial"/>
              <a:buNone/>
            </a:pPr>
            <a:r>
              <a:rPr lang="es-ES" sz="900" b="0" i="0" u="none" strike="noStrike" cap="none" noProof="0" dirty="0">
                <a:solidFill>
                  <a:srgbClr val="7F7F7F"/>
                </a:solidFill>
                <a:latin typeface="SamsungOne 400" pitchFamily="34" charset="0"/>
                <a:ea typeface="SamsungOne 400" pitchFamily="34" charset="0"/>
                <a:cs typeface="Arial"/>
                <a:sym typeface="Arial"/>
              </a:rPr>
              <a:t>Capítulo 5. Machine </a:t>
            </a:r>
            <a:r>
              <a:rPr lang="es-ES" sz="900" b="0" i="0" u="none" strike="noStrike" cap="none" noProof="0" dirty="0" err="1">
                <a:solidFill>
                  <a:srgbClr val="7F7F7F"/>
                </a:solidFill>
                <a:latin typeface="SamsungOne 400" pitchFamily="34" charset="0"/>
                <a:ea typeface="SamsungOne 400" pitchFamily="34" charset="0"/>
                <a:cs typeface="Arial"/>
                <a:sym typeface="Arial"/>
              </a:rPr>
              <a:t>Learning</a:t>
            </a:r>
            <a:r>
              <a:rPr lang="es-ES" sz="900" b="0" i="0" u="none" strike="noStrike" cap="none" noProof="0" dirty="0">
                <a:solidFill>
                  <a:srgbClr val="7F7F7F"/>
                </a:solidFill>
                <a:latin typeface="SamsungOne 400" pitchFamily="34" charset="0"/>
                <a:ea typeface="SamsungOne 400" pitchFamily="34" charset="0"/>
                <a:cs typeface="Arial"/>
                <a:sym typeface="Arial"/>
              </a:rPr>
              <a:t> 1 – Aprendizaje</a:t>
            </a:r>
            <a:r>
              <a:rPr lang="es-ES" sz="900" b="0" i="0" u="none" strike="noStrike" cap="none" baseline="0" noProof="0" dirty="0">
                <a:solidFill>
                  <a:srgbClr val="7F7F7F"/>
                </a:solidFill>
                <a:latin typeface="SamsungOne 400" pitchFamily="34" charset="0"/>
                <a:ea typeface="SamsungOne 400" pitchFamily="34" charset="0"/>
                <a:cs typeface="Arial"/>
                <a:sym typeface="Arial"/>
              </a:rPr>
              <a:t> Supervisado</a:t>
            </a:r>
            <a:endParaRPr lang="es-ES" sz="900" b="0" i="0" u="none" strike="noStrike" cap="none" noProof="0" dirty="0">
              <a:solidFill>
                <a:srgbClr val="7F7F7F"/>
              </a:solidFill>
              <a:latin typeface="SamsungOne 400" pitchFamily="34" charset="0"/>
              <a:ea typeface="SamsungOne 400" pitchFamily="34" charset="0"/>
              <a:cs typeface="Arial"/>
              <a:sym typeface="Arial"/>
            </a:endParaRPr>
          </a:p>
        </p:txBody>
      </p:sp>
    </p:spTree>
    <p:extLst>
      <p:ext uri="{BB962C8B-B14F-4D97-AF65-F5344CB8AC3E}">
        <p14:creationId xmlns:p14="http://schemas.microsoft.com/office/powerpoint/2010/main" val="1843615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4"/>
          <p:cNvPicPr preferRelativeResize="0"/>
          <p:nvPr/>
        </p:nvPicPr>
        <p:blipFill rotWithShape="1">
          <a:blip r:embed="rId13">
            <a:alphaModFix/>
          </a:blip>
          <a:srcRect/>
          <a:stretch/>
        </p:blipFill>
        <p:spPr>
          <a:xfrm>
            <a:off x="0" y="-9820"/>
            <a:ext cx="12192000" cy="6858000"/>
          </a:xfrm>
          <a:prstGeom prst="rect">
            <a:avLst/>
          </a:prstGeom>
          <a:noFill/>
          <a:ln>
            <a:noFill/>
          </a:ln>
        </p:spPr>
      </p:pic>
      <p:sp>
        <p:nvSpPr>
          <p:cNvPr id="11" name="Google Shape;11;p14"/>
          <p:cNvSpPr txBox="1">
            <a:spLocks noGrp="1"/>
          </p:cNvSpPr>
          <p:nvPr>
            <p:ph type="title"/>
          </p:nvPr>
        </p:nvSpPr>
        <p:spPr>
          <a:xfrm>
            <a:off x="838200" y="1096653"/>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4"/>
          <p:cNvSpPr txBox="1">
            <a:spLocks noGrp="1"/>
          </p:cNvSpPr>
          <p:nvPr>
            <p:ph type="body" idx="1"/>
          </p:nvPr>
        </p:nvSpPr>
        <p:spPr>
          <a:xfrm>
            <a:off x="838200" y="2769325"/>
            <a:ext cx="10515600" cy="3407637"/>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2822941467"/>
      </p:ext>
    </p:extLst>
  </p:cSld>
  <p:clrMap bg1="lt1" tx1="dk1" bg2="dk2" tx2="lt2" accent1="accent1" accent2="accent2" accent3="accent3" accent4="accent4" accent5="accent5" accent6="accent6" hlink="hlink" folHlink="folHlink"/>
  <p:sldLayoutIdLst>
    <p:sldLayoutId id="2147483664" r:id="rId1"/>
    <p:sldLayoutId id="2147483668" r:id="rId2"/>
    <p:sldLayoutId id="2147483669" r:id="rId3"/>
    <p:sldLayoutId id="2147483671" r:id="rId4"/>
    <p:sldLayoutId id="2147483673" r:id="rId5"/>
    <p:sldLayoutId id="2147483674" r:id="rId6"/>
    <p:sldLayoutId id="2147483675"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g30f9e089eba_1_0"/>
          <p:cNvPicPr preferRelativeResize="0"/>
          <p:nvPr/>
        </p:nvPicPr>
        <p:blipFill rotWithShape="1">
          <a:blip r:embed="rId3">
            <a:alphaModFix/>
          </a:blip>
          <a:srcRect/>
          <a:stretch/>
        </p:blipFill>
        <p:spPr>
          <a:xfrm>
            <a:off x="917860" y="2229384"/>
            <a:ext cx="3920897" cy="2352538"/>
          </a:xfrm>
          <a:prstGeom prst="rect">
            <a:avLst/>
          </a:prstGeom>
          <a:noFill/>
          <a:ln>
            <a:noFill/>
          </a:ln>
        </p:spPr>
      </p:pic>
      <p:sp>
        <p:nvSpPr>
          <p:cNvPr id="3" name="Google Shape;306;p1"/>
          <p:cNvSpPr/>
          <p:nvPr/>
        </p:nvSpPr>
        <p:spPr>
          <a:xfrm>
            <a:off x="795000" y="4738945"/>
            <a:ext cx="5830657" cy="369214"/>
          </a:xfrm>
          <a:prstGeom prst="rect">
            <a:avLst/>
          </a:prstGeom>
          <a:noFill/>
          <a:ln>
            <a:noFill/>
          </a:ln>
        </p:spPr>
        <p:txBody>
          <a:bodyPr spcFirstLastPara="1" wrap="square" lIns="0" tIns="0" rIns="0" bIns="0" anchor="ctr" anchorCtr="0">
            <a:spAutoFit/>
          </a:bodyPr>
          <a:lstStyle/>
          <a:p>
            <a:pPr>
              <a:buClr>
                <a:srgbClr val="1428A0"/>
              </a:buClr>
              <a:buSzPts val="2399"/>
            </a:pPr>
            <a:r>
              <a:rPr lang="en-US" sz="2399" dirty="0" err="1">
                <a:solidFill>
                  <a:schemeClr val="bg1"/>
                </a:solidFill>
                <a:latin typeface="Samsung Sharp Sans" pitchFamily="2" charset="0"/>
                <a:ea typeface="Samsung Sharp Sans" pitchFamily="2" charset="0"/>
                <a:cs typeface="Samsung Sharp Sans" pitchFamily="2" charset="0"/>
              </a:rPr>
              <a:t>Curso</a:t>
            </a:r>
            <a:r>
              <a:rPr lang="en-US" sz="2399" dirty="0">
                <a:solidFill>
                  <a:schemeClr val="bg1"/>
                </a:solidFill>
                <a:latin typeface="Samsung Sharp Sans" pitchFamily="2" charset="0"/>
                <a:ea typeface="Samsung Sharp Sans" pitchFamily="2" charset="0"/>
                <a:cs typeface="Samsung Sharp Sans" pitchFamily="2" charset="0"/>
              </a:rPr>
              <a:t> de </a:t>
            </a:r>
            <a:r>
              <a:rPr lang="en-US" sz="2399" dirty="0" err="1">
                <a:solidFill>
                  <a:schemeClr val="bg1"/>
                </a:solidFill>
                <a:latin typeface="Samsung Sharp Sans" pitchFamily="2" charset="0"/>
                <a:ea typeface="Samsung Sharp Sans" pitchFamily="2" charset="0"/>
                <a:cs typeface="Samsung Sharp Sans" pitchFamily="2" charset="0"/>
              </a:rPr>
              <a:t>Inteligencia</a:t>
            </a:r>
            <a:r>
              <a:rPr lang="en-US" sz="2399" dirty="0">
                <a:solidFill>
                  <a:schemeClr val="bg1"/>
                </a:solidFill>
                <a:latin typeface="Samsung Sharp Sans" pitchFamily="2" charset="0"/>
                <a:ea typeface="Samsung Sharp Sans" pitchFamily="2" charset="0"/>
                <a:cs typeface="Samsung Sharp Sans" pitchFamily="2" charset="0"/>
              </a:rPr>
              <a:t> Artificial</a:t>
            </a:r>
            <a:endParaRPr sz="2399" dirty="0">
              <a:solidFill>
                <a:schemeClr val="bg1"/>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507874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sp>
        <p:nvSpPr>
          <p:cNvPr id="3491" name="Google Shape;3491;p157"/>
          <p:cNvSpPr/>
          <p:nvPr/>
        </p:nvSpPr>
        <p:spPr>
          <a:xfrm>
            <a:off x="1691483" y="1523719"/>
            <a:ext cx="8797130" cy="369332"/>
          </a:xfrm>
          <a:prstGeom prst="rect">
            <a:avLst/>
          </a:prstGeom>
          <a:noFill/>
          <a:ln>
            <a:noFill/>
          </a:ln>
        </p:spPr>
        <p:txBody>
          <a:bodyPr spcFirstLastPara="1" wrap="square" lIns="0" tIns="0" rIns="0" bIns="0" anchor="t" anchorCtr="0">
            <a:spAutoFit/>
          </a:bodyPr>
          <a:lstStyle/>
          <a:p>
            <a:pPr>
              <a:buSzPts val="2400"/>
            </a:pPr>
            <a:r>
              <a:rPr lang="en-US" sz="2400">
                <a:solidFill>
                  <a:srgbClr val="0C0C0C"/>
                </a:solidFill>
              </a:rPr>
              <a:t>Ejercicio de codificación #0205</a:t>
            </a:r>
            <a:endParaRPr sz="2400">
              <a:solidFill>
                <a:srgbClr val="0C0C0C"/>
              </a:solidFill>
            </a:endParaRPr>
          </a:p>
        </p:txBody>
      </p:sp>
      <p:grpSp>
        <p:nvGrpSpPr>
          <p:cNvPr id="3492" name="Google Shape;3492;p157"/>
          <p:cNvGrpSpPr/>
          <p:nvPr/>
        </p:nvGrpSpPr>
        <p:grpSpPr>
          <a:xfrm>
            <a:off x="1703387" y="2060850"/>
            <a:ext cx="8797129" cy="3960439"/>
            <a:chOff x="558798" y="2060849"/>
            <a:chExt cx="8797129" cy="3960439"/>
          </a:xfrm>
        </p:grpSpPr>
        <p:sp>
          <p:nvSpPr>
            <p:cNvPr id="3493" name="Google Shape;3493;p157"/>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3494" name="Google Shape;3494;p157"/>
            <p:cNvGrpSpPr/>
            <p:nvPr/>
          </p:nvGrpSpPr>
          <p:grpSpPr>
            <a:xfrm>
              <a:off x="558798" y="3945816"/>
              <a:ext cx="8797129" cy="576572"/>
              <a:chOff x="4778069" y="4391025"/>
              <a:chExt cx="2349160" cy="431802"/>
            </a:xfrm>
          </p:grpSpPr>
          <p:sp>
            <p:nvSpPr>
              <p:cNvPr id="3495" name="Google Shape;3495;p157"/>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3496" name="Google Shape;3496;p157"/>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n-US" sz="2000" dirty="0">
                    <a:solidFill>
                      <a:schemeClr val="lt1"/>
                    </a:solidFill>
                  </a:rPr>
                  <a:t>Siga los pasos de la </a:t>
                </a:r>
                <a:r>
                  <a:rPr lang="en-US" sz="2000" dirty="0" err="1">
                    <a:solidFill>
                      <a:schemeClr val="lt1"/>
                    </a:solidFill>
                  </a:rPr>
                  <a:t>práctica</a:t>
                </a:r>
                <a:r>
                  <a:rPr lang="en-US" sz="2000" dirty="0">
                    <a:solidFill>
                      <a:schemeClr val="lt1"/>
                    </a:solidFill>
                  </a:rPr>
                  <a:t> </a:t>
                </a:r>
                <a:r>
                  <a:rPr lang="en-US" sz="2000" dirty="0" err="1">
                    <a:solidFill>
                      <a:schemeClr val="lt1"/>
                    </a:solidFill>
                  </a:rPr>
                  <a:t>en</a:t>
                </a:r>
                <a:r>
                  <a:rPr lang="en-US" sz="2000" dirty="0">
                    <a:solidFill>
                      <a:schemeClr val="lt1"/>
                    </a:solidFill>
                  </a:rPr>
                  <a:t> ‘1APRENDIZAJE.ipynb’ file.</a:t>
                </a:r>
                <a:endParaRPr dirty="0"/>
              </a:p>
            </p:txBody>
          </p:sp>
        </p:grpSp>
        <p:pic>
          <p:nvPicPr>
            <p:cNvPr id="3497" name="Google Shape;3497;p157" descr="텍스트, 클립아트이(가) 표시된 사진&#10;&#10;자동 생성된 설명"/>
            <p:cNvPicPr preferRelativeResize="0"/>
            <p:nvPr/>
          </p:nvPicPr>
          <p:blipFill rotWithShape="1">
            <a:blip r:embed="rId3">
              <a:alphaModFix/>
            </a:blip>
            <a:srcRect l="28593" t="14475" r="51947" b="14299"/>
            <a:stretch/>
          </p:blipFill>
          <p:spPr>
            <a:xfrm>
              <a:off x="4370123" y="2647560"/>
              <a:ext cx="1162577" cy="1174440"/>
            </a:xfrm>
            <a:prstGeom prst="ellipse">
              <a:avLst/>
            </a:prstGeom>
            <a:noFill/>
            <a:ln>
              <a:noFill/>
            </a:ln>
          </p:spPr>
        </p:pic>
      </p:grpSp>
      <p:sp>
        <p:nvSpPr>
          <p:cNvPr id="12" name="Google Shape;2454;p111"/>
          <p:cNvSpPr/>
          <p:nvPr/>
        </p:nvSpPr>
        <p:spPr>
          <a:xfrm>
            <a:off x="10763236" y="6479796"/>
            <a:ext cx="1216328" cy="246221"/>
          </a:xfrm>
          <a:prstGeom prst="rect">
            <a:avLst/>
          </a:prstGeom>
          <a:noFill/>
          <a:ln>
            <a:noFill/>
          </a:ln>
        </p:spPr>
        <p:txBody>
          <a:bodyPr spcFirstLastPara="1" wrap="square" lIns="0" tIns="0" rIns="0" bIns="0" anchor="t" anchorCtr="0">
            <a:spAutoFit/>
          </a:bodyPr>
          <a:lstStyle/>
          <a:p>
            <a:pPr algn="r">
              <a:buSzPts val="1600"/>
            </a:pPr>
            <a:r>
              <a:rPr lang="en-US" sz="1600" dirty="0">
                <a:solidFill>
                  <a:srgbClr val="D8D8D8"/>
                </a:solidFill>
              </a:rPr>
              <a:t>UNIDAD 03</a:t>
            </a:r>
            <a:endParaRPr sz="1600" dirty="0">
              <a:solidFill>
                <a:srgbClr val="D8D8D8"/>
              </a:solidFill>
            </a:endParaRPr>
          </a:p>
        </p:txBody>
      </p:sp>
      <p:sp>
        <p:nvSpPr>
          <p:cNvPr id="13" name="Google Shape;3285;p145"/>
          <p:cNvSpPr/>
          <p:nvPr/>
        </p:nvSpPr>
        <p:spPr>
          <a:xfrm>
            <a:off x="4804375" y="302220"/>
            <a:ext cx="2663376" cy="553998"/>
          </a:xfrm>
          <a:prstGeom prst="rect">
            <a:avLst/>
          </a:prstGeom>
          <a:noFill/>
          <a:ln>
            <a:noFill/>
          </a:ln>
        </p:spPr>
        <p:txBody>
          <a:bodyPr spcFirstLastPara="1" wrap="square" lIns="0" tIns="0" rIns="0" bIns="0" anchor="t" anchorCtr="0">
            <a:spAutoFit/>
          </a:bodyPr>
          <a:lstStyle/>
          <a:p>
            <a:pPr>
              <a:buClr>
                <a:schemeClr val="lt1"/>
              </a:buClr>
              <a:buSzPts val="2160"/>
            </a:pPr>
            <a:r>
              <a:rPr lang="en-US" sz="1800" b="1" dirty="0">
                <a:solidFill>
                  <a:schemeClr val="lt1"/>
                </a:solidFill>
                <a:latin typeface="Calibri"/>
                <a:ea typeface="Calibri"/>
                <a:cs typeface="Calibri"/>
                <a:sym typeface="Calibri"/>
              </a:rPr>
              <a:t>3.3. </a:t>
            </a:r>
            <a:r>
              <a:rPr lang="en-US" sz="1800" b="1" dirty="0" err="1">
                <a:solidFill>
                  <a:schemeClr val="lt1"/>
                </a:solidFill>
                <a:latin typeface="Calibri"/>
                <a:ea typeface="Calibri"/>
                <a:cs typeface="Calibri"/>
                <a:sym typeface="Calibri"/>
              </a:rPr>
              <a:t>Teoría</a:t>
            </a:r>
            <a:r>
              <a:rPr lang="en-US" sz="1800" b="1" dirty="0">
                <a:solidFill>
                  <a:schemeClr val="lt1"/>
                </a:solidFill>
                <a:latin typeface="Calibri"/>
                <a:ea typeface="Calibri"/>
                <a:cs typeface="Calibri"/>
                <a:sym typeface="Calibri"/>
              </a:rPr>
              <a:t> de la </a:t>
            </a:r>
            <a:r>
              <a:rPr lang="en-US" sz="1800" b="1" dirty="0" err="1">
                <a:solidFill>
                  <a:schemeClr val="lt1"/>
                </a:solidFill>
                <a:latin typeface="Calibri"/>
                <a:ea typeface="Calibri"/>
                <a:cs typeface="Calibri"/>
                <a:sym typeface="Calibri"/>
              </a:rPr>
              <a:t>estimación</a:t>
            </a:r>
            <a:endParaRPr lang="en-US" sz="1800" b="1" dirty="0">
              <a:solidFill>
                <a:schemeClr val="lt1"/>
              </a:solidFill>
              <a:latin typeface="Calibri"/>
              <a:ea typeface="Calibri"/>
              <a:cs typeface="Calibri"/>
              <a:sym typeface="Calibri"/>
            </a:endParaRPr>
          </a:p>
          <a:p>
            <a:pPr>
              <a:buClr>
                <a:schemeClr val="lt1"/>
              </a:buClr>
              <a:buSzPts val="2160"/>
            </a:pPr>
            <a:endParaRPr sz="1800" b="1" dirty="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sp>
        <p:nvSpPr>
          <p:cNvPr id="3439" name="Google Shape;3439;p502"/>
          <p:cNvSpPr/>
          <p:nvPr/>
        </p:nvSpPr>
        <p:spPr>
          <a:xfrm>
            <a:off x="528516" y="1154716"/>
            <a:ext cx="9180558" cy="276999"/>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800" dirty="0">
                <a:solidFill>
                  <a:schemeClr val="dk1"/>
                </a:solidFill>
                <a:latin typeface="Samsung Sharp Sans" pitchFamily="2" charset="0"/>
                <a:ea typeface="Samsung Sharp Sans" pitchFamily="2" charset="0"/>
                <a:cs typeface="Samsung Sharp Sans" pitchFamily="2" charset="0"/>
              </a:rPr>
              <a:t>Validación cruzada</a:t>
            </a:r>
            <a:endParaRPr lang="es-ES" sz="1800" dirty="0">
              <a:latin typeface="Samsung Sharp Sans" pitchFamily="2" charset="0"/>
              <a:ea typeface="Samsung Sharp Sans" pitchFamily="2" charset="0"/>
              <a:cs typeface="Samsung Sharp Sans" pitchFamily="2" charset="0"/>
            </a:endParaRPr>
          </a:p>
        </p:txBody>
      </p:sp>
      <p:sp>
        <p:nvSpPr>
          <p:cNvPr id="3440" name="Google Shape;3440;p502"/>
          <p:cNvSpPr/>
          <p:nvPr/>
        </p:nvSpPr>
        <p:spPr>
          <a:xfrm>
            <a:off x="862474" y="1588194"/>
            <a:ext cx="10252565" cy="246399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600">
                <a:solidFill>
                  <a:srgbClr val="262626"/>
                </a:solidFill>
                <a:latin typeface="SamsungOne 400" pitchFamily="34" charset="0"/>
                <a:ea typeface="SamsungOne 400" pitchFamily="34" charset="0"/>
              </a:rPr>
              <a:t>Se trata de una estrategia para hacer muchos conjuntos de validación de modo que cada dato pueda incluirse en el aprendizaje una vez.</a:t>
            </a:r>
            <a:br>
              <a:rPr lang="es-ES" sz="1600">
                <a:solidFill>
                  <a:srgbClr val="262626"/>
                </a:solidFill>
                <a:latin typeface="SamsungOne 400" pitchFamily="34" charset="0"/>
                <a:ea typeface="SamsungOne 400" pitchFamily="34" charset="0"/>
              </a:rPr>
            </a:br>
            <a:r>
              <a:rPr lang="es-ES" sz="1600">
                <a:solidFill>
                  <a:srgbClr val="262626"/>
                </a:solidFill>
                <a:latin typeface="SamsungOne 400" pitchFamily="34" charset="0"/>
                <a:ea typeface="SamsungOne 400" pitchFamily="34" charset="0"/>
              </a:rPr>
              <a:t>Divida el conjunto de datos en un número aleatorio n=k (k pliegues). Utilice el primer pliegue como conjunto de validación y utilice otros k-1 pliegues como conjunto de entrenamiento, y mida el rendimiento.</a:t>
            </a:r>
            <a:endParaRPr lang="es-ES" sz="180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600">
                <a:solidFill>
                  <a:srgbClr val="262626"/>
                </a:solidFill>
                <a:latin typeface="SamsungOne 400" pitchFamily="34" charset="0"/>
                <a:ea typeface="SamsungOne 400" pitchFamily="34" charset="0"/>
              </a:rPr>
              <a:t>Utilice el segundo pliegue como conjunto de prueba y los otros pliegues como conjunto de entrenamiento para el aprendizaje, y luego mida el rendimiento. Repita el mismo proceso con todos los demás pliegues para poder incluir todos los datos en el entrenamiento. Obtenga k resultados de evaluación del rendimiento y, a continuación, haga una media para predecir el rendimiento del modelo. La siguiente figura es un ejemplo cuando k=5.</a:t>
            </a:r>
            <a:endParaRPr lang="es-ES" sz="1800">
              <a:latin typeface="SamsungOne 400" pitchFamily="34" charset="0"/>
              <a:ea typeface="SamsungOne 400" pitchFamily="34" charset="0"/>
            </a:endParaRPr>
          </a:p>
        </p:txBody>
      </p:sp>
      <p:grpSp>
        <p:nvGrpSpPr>
          <p:cNvPr id="3441" name="Google Shape;3441;p502"/>
          <p:cNvGrpSpPr/>
          <p:nvPr/>
        </p:nvGrpSpPr>
        <p:grpSpPr>
          <a:xfrm>
            <a:off x="1517224" y="4208663"/>
            <a:ext cx="9347437" cy="2096700"/>
            <a:chOff x="239627" y="5030118"/>
            <a:chExt cx="9347437" cy="2096700"/>
          </a:xfrm>
        </p:grpSpPr>
        <p:grpSp>
          <p:nvGrpSpPr>
            <p:cNvPr id="3442" name="Google Shape;3442;p502"/>
            <p:cNvGrpSpPr/>
            <p:nvPr/>
          </p:nvGrpSpPr>
          <p:grpSpPr>
            <a:xfrm>
              <a:off x="239627" y="5360643"/>
              <a:ext cx="1116524" cy="1279450"/>
              <a:chOff x="270107" y="3602963"/>
              <a:chExt cx="1116524" cy="1279450"/>
            </a:xfrm>
          </p:grpSpPr>
          <p:sp>
            <p:nvSpPr>
              <p:cNvPr id="3443" name="Google Shape;3443;p502"/>
              <p:cNvSpPr txBox="1"/>
              <p:nvPr/>
            </p:nvSpPr>
            <p:spPr>
              <a:xfrm rot="-5400000">
                <a:off x="1307" y="4081838"/>
                <a:ext cx="9069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Iteraciones del CV</a:t>
                </a:r>
                <a:endParaRPr lang="es-ES">
                  <a:latin typeface="SamsungOne 400" pitchFamily="34" charset="0"/>
                  <a:ea typeface="SamsungOne 400" pitchFamily="34" charset="0"/>
                </a:endParaRPr>
              </a:p>
            </p:txBody>
          </p:sp>
          <p:sp>
            <p:nvSpPr>
              <p:cNvPr id="3444" name="Google Shape;3444;p502"/>
              <p:cNvSpPr txBox="1"/>
              <p:nvPr/>
            </p:nvSpPr>
            <p:spPr>
              <a:xfrm>
                <a:off x="653757" y="3602963"/>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1</a:t>
                </a:r>
                <a:endParaRPr lang="es-ES">
                  <a:latin typeface="SamsungOne 400" pitchFamily="34" charset="0"/>
                  <a:ea typeface="SamsungOne 400" pitchFamily="34" charset="0"/>
                </a:endParaRPr>
              </a:p>
            </p:txBody>
          </p:sp>
          <p:sp>
            <p:nvSpPr>
              <p:cNvPr id="3445" name="Google Shape;3445;p502"/>
              <p:cNvSpPr txBox="1"/>
              <p:nvPr/>
            </p:nvSpPr>
            <p:spPr>
              <a:xfrm>
                <a:off x="660008" y="3880288"/>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2</a:t>
                </a:r>
                <a:endParaRPr lang="es-ES">
                  <a:latin typeface="SamsungOne 400" pitchFamily="34" charset="0"/>
                  <a:ea typeface="SamsungOne 400" pitchFamily="34" charset="0"/>
                </a:endParaRPr>
              </a:p>
            </p:txBody>
          </p:sp>
          <p:sp>
            <p:nvSpPr>
              <p:cNvPr id="3446" name="Google Shape;3446;p502"/>
              <p:cNvSpPr txBox="1"/>
              <p:nvPr/>
            </p:nvSpPr>
            <p:spPr>
              <a:xfrm>
                <a:off x="661733" y="4159163"/>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3</a:t>
                </a:r>
                <a:endParaRPr lang="es-ES">
                  <a:latin typeface="SamsungOne 400" pitchFamily="34" charset="0"/>
                  <a:ea typeface="SamsungOne 400" pitchFamily="34" charset="0"/>
                </a:endParaRPr>
              </a:p>
            </p:txBody>
          </p:sp>
          <p:sp>
            <p:nvSpPr>
              <p:cNvPr id="3447" name="Google Shape;3447;p502"/>
              <p:cNvSpPr txBox="1"/>
              <p:nvPr/>
            </p:nvSpPr>
            <p:spPr>
              <a:xfrm>
                <a:off x="663331" y="4438038"/>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4</a:t>
                </a:r>
                <a:endParaRPr lang="es-ES">
                  <a:latin typeface="SamsungOne 400" pitchFamily="34" charset="0"/>
                  <a:ea typeface="SamsungOne 400" pitchFamily="34" charset="0"/>
                </a:endParaRPr>
              </a:p>
            </p:txBody>
          </p:sp>
          <p:sp>
            <p:nvSpPr>
              <p:cNvPr id="3448" name="Google Shape;3448;p502"/>
              <p:cNvSpPr txBox="1"/>
              <p:nvPr/>
            </p:nvSpPr>
            <p:spPr>
              <a:xfrm>
                <a:off x="661732" y="4697613"/>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5</a:t>
                </a:r>
                <a:endParaRPr lang="es-ES">
                  <a:latin typeface="SamsungOne 400" pitchFamily="34" charset="0"/>
                  <a:ea typeface="SamsungOne 400" pitchFamily="34" charset="0"/>
                </a:endParaRPr>
              </a:p>
            </p:txBody>
          </p:sp>
        </p:grpSp>
        <p:sp>
          <p:nvSpPr>
            <p:cNvPr id="3449" name="Google Shape;3449;p502"/>
            <p:cNvSpPr txBox="1"/>
            <p:nvPr/>
          </p:nvSpPr>
          <p:spPr>
            <a:xfrm>
              <a:off x="4089450" y="5030118"/>
              <a:ext cx="1461300" cy="200100"/>
            </a:xfrm>
            <a:prstGeom prst="rect">
              <a:avLst/>
            </a:prstGeom>
            <a:solidFill>
              <a:schemeClr val="lt1"/>
            </a:solidFill>
            <a:ln>
              <a:noFill/>
            </a:ln>
          </p:spPr>
          <p:txBody>
            <a:bodyPr spcFirstLastPara="1" wrap="square" lIns="0" tIns="0" rIns="0" bIns="0" anchor="t" anchorCtr="0">
              <a:spAutoFit/>
            </a:bodyPr>
            <a:lstStyle/>
            <a:p>
              <a:pPr algn="ctr">
                <a:buSzPts val="1300"/>
              </a:pPr>
              <a:r>
                <a:rPr lang="es-ES" sz="1300">
                  <a:solidFill>
                    <a:schemeClr val="dk1"/>
                  </a:solidFill>
                  <a:latin typeface="SamsungOne 400" pitchFamily="34" charset="0"/>
                  <a:ea typeface="SamsungOne 400" pitchFamily="34" charset="0"/>
                </a:rPr>
                <a:t>validación_cruzada</a:t>
              </a:r>
              <a:endParaRPr lang="es-ES">
                <a:latin typeface="SamsungOne 400" pitchFamily="34" charset="0"/>
                <a:ea typeface="SamsungOne 400" pitchFamily="34" charset="0"/>
              </a:endParaRPr>
            </a:p>
          </p:txBody>
        </p:sp>
        <p:grpSp>
          <p:nvGrpSpPr>
            <p:cNvPr id="3450" name="Google Shape;3450;p502"/>
            <p:cNvGrpSpPr/>
            <p:nvPr/>
          </p:nvGrpSpPr>
          <p:grpSpPr>
            <a:xfrm>
              <a:off x="1450423" y="5350301"/>
              <a:ext cx="6458761" cy="1307446"/>
              <a:chOff x="1450423" y="5350301"/>
              <a:chExt cx="6458761" cy="1307446"/>
            </a:xfrm>
          </p:grpSpPr>
          <p:sp>
            <p:nvSpPr>
              <p:cNvPr id="3451" name="Google Shape;3451;p502"/>
              <p:cNvSpPr/>
              <p:nvPr/>
            </p:nvSpPr>
            <p:spPr>
              <a:xfrm>
                <a:off x="1450423" y="5353875"/>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2" name="Google Shape;3452;p502"/>
              <p:cNvSpPr/>
              <p:nvPr/>
            </p:nvSpPr>
            <p:spPr>
              <a:xfrm>
                <a:off x="2750633" y="5353875"/>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3" name="Google Shape;3453;p502"/>
              <p:cNvSpPr/>
              <p:nvPr/>
            </p:nvSpPr>
            <p:spPr>
              <a:xfrm>
                <a:off x="4049843" y="5350303"/>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4" name="Google Shape;3454;p502"/>
              <p:cNvSpPr/>
              <p:nvPr/>
            </p:nvSpPr>
            <p:spPr>
              <a:xfrm>
                <a:off x="5349053" y="5350302"/>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5" name="Google Shape;3455;p502"/>
              <p:cNvSpPr/>
              <p:nvPr/>
            </p:nvSpPr>
            <p:spPr>
              <a:xfrm>
                <a:off x="6648263" y="5350301"/>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6" name="Google Shape;3456;p502"/>
              <p:cNvSpPr/>
              <p:nvPr/>
            </p:nvSpPr>
            <p:spPr>
              <a:xfrm>
                <a:off x="145042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7" name="Google Shape;3457;p502"/>
              <p:cNvSpPr/>
              <p:nvPr/>
            </p:nvSpPr>
            <p:spPr>
              <a:xfrm>
                <a:off x="1450423" y="5927070"/>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8" name="Google Shape;3458;p502"/>
              <p:cNvSpPr/>
              <p:nvPr/>
            </p:nvSpPr>
            <p:spPr>
              <a:xfrm>
                <a:off x="1450423" y="6205280"/>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9" name="Google Shape;3459;p502"/>
              <p:cNvSpPr/>
              <p:nvPr/>
            </p:nvSpPr>
            <p:spPr>
              <a:xfrm>
                <a:off x="1450423" y="6483490"/>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0" name="Google Shape;3460;p502"/>
              <p:cNvSpPr/>
              <p:nvPr/>
            </p:nvSpPr>
            <p:spPr>
              <a:xfrm>
                <a:off x="2751233" y="5644678"/>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1" name="Google Shape;3461;p502"/>
              <p:cNvSpPr/>
              <p:nvPr/>
            </p:nvSpPr>
            <p:spPr>
              <a:xfrm>
                <a:off x="404984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2" name="Google Shape;3462;p502"/>
              <p:cNvSpPr/>
              <p:nvPr/>
            </p:nvSpPr>
            <p:spPr>
              <a:xfrm>
                <a:off x="534905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3" name="Google Shape;3463;p502"/>
              <p:cNvSpPr/>
              <p:nvPr/>
            </p:nvSpPr>
            <p:spPr>
              <a:xfrm>
                <a:off x="664826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4" name="Google Shape;3464;p502"/>
              <p:cNvSpPr/>
              <p:nvPr/>
            </p:nvSpPr>
            <p:spPr>
              <a:xfrm>
                <a:off x="2750633" y="592527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5" name="Google Shape;3465;p502"/>
              <p:cNvSpPr/>
              <p:nvPr/>
            </p:nvSpPr>
            <p:spPr>
              <a:xfrm>
                <a:off x="2750633" y="620348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6" name="Google Shape;3466;p502"/>
              <p:cNvSpPr/>
              <p:nvPr/>
            </p:nvSpPr>
            <p:spPr>
              <a:xfrm>
                <a:off x="2750633" y="648169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7" name="Google Shape;3467;p502"/>
              <p:cNvSpPr/>
              <p:nvPr/>
            </p:nvSpPr>
            <p:spPr>
              <a:xfrm>
                <a:off x="4049843" y="5925277"/>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8" name="Google Shape;3468;p502"/>
              <p:cNvSpPr/>
              <p:nvPr/>
            </p:nvSpPr>
            <p:spPr>
              <a:xfrm>
                <a:off x="4049843" y="620348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9" name="Google Shape;3469;p502"/>
              <p:cNvSpPr/>
              <p:nvPr/>
            </p:nvSpPr>
            <p:spPr>
              <a:xfrm>
                <a:off x="4049843" y="648169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0" name="Google Shape;3470;p502"/>
              <p:cNvSpPr/>
              <p:nvPr/>
            </p:nvSpPr>
            <p:spPr>
              <a:xfrm>
                <a:off x="5349053" y="5925276"/>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1" name="Google Shape;3471;p502"/>
              <p:cNvSpPr/>
              <p:nvPr/>
            </p:nvSpPr>
            <p:spPr>
              <a:xfrm>
                <a:off x="5349053" y="6481696"/>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2" name="Google Shape;3472;p502"/>
              <p:cNvSpPr/>
              <p:nvPr/>
            </p:nvSpPr>
            <p:spPr>
              <a:xfrm>
                <a:off x="6648263" y="5918473"/>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3" name="Google Shape;3473;p502"/>
              <p:cNvSpPr/>
              <p:nvPr/>
            </p:nvSpPr>
            <p:spPr>
              <a:xfrm>
                <a:off x="5361802" y="6201098"/>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4" name="Google Shape;3474;p502"/>
              <p:cNvSpPr/>
              <p:nvPr/>
            </p:nvSpPr>
            <p:spPr>
              <a:xfrm>
                <a:off x="6650318" y="6457833"/>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5" name="Google Shape;3475;p502"/>
              <p:cNvSpPr/>
              <p:nvPr/>
            </p:nvSpPr>
            <p:spPr>
              <a:xfrm>
                <a:off x="6661012" y="620109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3476" name="Google Shape;3476;p502"/>
            <p:cNvSpPr txBox="1"/>
            <p:nvPr/>
          </p:nvSpPr>
          <p:spPr>
            <a:xfrm>
              <a:off x="1845857" y="6757518"/>
              <a:ext cx="6111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1</a:t>
              </a:r>
              <a:endParaRPr lang="es-ES">
                <a:latin typeface="SamsungOne 400" pitchFamily="34" charset="0"/>
                <a:ea typeface="SamsungOne 400" pitchFamily="34" charset="0"/>
              </a:endParaRPr>
            </a:p>
          </p:txBody>
        </p:sp>
        <p:sp>
          <p:nvSpPr>
            <p:cNvPr id="3477" name="Google Shape;3477;p502"/>
            <p:cNvSpPr txBox="1"/>
            <p:nvPr/>
          </p:nvSpPr>
          <p:spPr>
            <a:xfrm>
              <a:off x="3138658" y="6757518"/>
              <a:ext cx="6111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2</a:t>
              </a:r>
              <a:endParaRPr lang="es-ES">
                <a:latin typeface="SamsungOne 400" pitchFamily="34" charset="0"/>
                <a:ea typeface="SamsungOne 400" pitchFamily="34" charset="0"/>
              </a:endParaRPr>
            </a:p>
          </p:txBody>
        </p:sp>
        <p:sp>
          <p:nvSpPr>
            <p:cNvPr id="3478" name="Google Shape;3478;p502"/>
            <p:cNvSpPr txBox="1"/>
            <p:nvPr/>
          </p:nvSpPr>
          <p:spPr>
            <a:xfrm>
              <a:off x="4436254" y="6757518"/>
              <a:ext cx="6111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3</a:t>
              </a:r>
              <a:endParaRPr lang="es-ES">
                <a:latin typeface="SamsungOne 400" pitchFamily="34" charset="0"/>
                <a:ea typeface="SamsungOne 400" pitchFamily="34" charset="0"/>
              </a:endParaRPr>
            </a:p>
          </p:txBody>
        </p:sp>
        <p:sp>
          <p:nvSpPr>
            <p:cNvPr id="3479" name="Google Shape;3479;p502"/>
            <p:cNvSpPr txBox="1"/>
            <p:nvPr/>
          </p:nvSpPr>
          <p:spPr>
            <a:xfrm>
              <a:off x="5733851" y="6757518"/>
              <a:ext cx="5808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4</a:t>
              </a:r>
              <a:endParaRPr lang="es-ES">
                <a:latin typeface="SamsungOne 400" pitchFamily="34" charset="0"/>
                <a:ea typeface="SamsungOne 400" pitchFamily="34" charset="0"/>
              </a:endParaRPr>
            </a:p>
          </p:txBody>
        </p:sp>
        <p:sp>
          <p:nvSpPr>
            <p:cNvPr id="3480" name="Google Shape;3480;p502"/>
            <p:cNvSpPr txBox="1"/>
            <p:nvPr/>
          </p:nvSpPr>
          <p:spPr>
            <a:xfrm>
              <a:off x="7042998" y="6757518"/>
              <a:ext cx="6111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5</a:t>
              </a:r>
              <a:endParaRPr lang="es-ES">
                <a:latin typeface="SamsungOne 400" pitchFamily="34" charset="0"/>
                <a:ea typeface="SamsungOne 400" pitchFamily="34" charset="0"/>
              </a:endParaRPr>
            </a:p>
          </p:txBody>
        </p:sp>
        <p:grpSp>
          <p:nvGrpSpPr>
            <p:cNvPr id="3481" name="Google Shape;3481;p502"/>
            <p:cNvGrpSpPr/>
            <p:nvPr/>
          </p:nvGrpSpPr>
          <p:grpSpPr>
            <a:xfrm>
              <a:off x="8144720" y="5730318"/>
              <a:ext cx="1442344" cy="369332"/>
              <a:chOff x="8144720" y="5730318"/>
              <a:chExt cx="1442344" cy="369332"/>
            </a:xfrm>
          </p:grpSpPr>
          <p:sp>
            <p:nvSpPr>
              <p:cNvPr id="3482" name="Google Shape;3482;p502"/>
              <p:cNvSpPr txBox="1"/>
              <p:nvPr/>
            </p:nvSpPr>
            <p:spPr>
              <a:xfrm>
                <a:off x="8502128" y="5730318"/>
                <a:ext cx="1084936" cy="369332"/>
              </a:xfrm>
              <a:prstGeom prst="rect">
                <a:avLst/>
              </a:prstGeom>
              <a:solidFill>
                <a:schemeClr val="lt1"/>
              </a:solidFill>
              <a:ln>
                <a:noFill/>
              </a:ln>
            </p:spPr>
            <p:txBody>
              <a:bodyPr spcFirstLastPara="1" wrap="square" lIns="0" tIns="0" rIns="0" bIns="0" anchor="t" anchorCtr="0">
                <a:spAutoFit/>
              </a:bodyPr>
              <a:lstStyle/>
              <a:p>
                <a:pPr>
                  <a:buSzPts val="1200"/>
                </a:pPr>
                <a:r>
                  <a:rPr lang="es-ES" sz="1200" dirty="0">
                    <a:solidFill>
                      <a:schemeClr val="dk1"/>
                    </a:solidFill>
                    <a:latin typeface="SamsungOne 400" pitchFamily="34" charset="0"/>
                    <a:ea typeface="SamsungOne 400" pitchFamily="34" charset="0"/>
                  </a:rPr>
                  <a:t>Entrenamiento</a:t>
                </a:r>
                <a:endParaRPr lang="es-ES" dirty="0">
                  <a:latin typeface="SamsungOne 400" pitchFamily="34" charset="0"/>
                  <a:ea typeface="SamsungOne 400" pitchFamily="34" charset="0"/>
                </a:endParaRPr>
              </a:p>
              <a:p>
                <a:pPr>
                  <a:buSzPts val="1200"/>
                </a:pPr>
                <a:r>
                  <a:rPr lang="es-ES" sz="1200" dirty="0">
                    <a:solidFill>
                      <a:schemeClr val="dk1"/>
                    </a:solidFill>
                    <a:latin typeface="SamsungOne 400" pitchFamily="34" charset="0"/>
                    <a:ea typeface="SamsungOne 400" pitchFamily="34" charset="0"/>
                  </a:rPr>
                  <a:t>Prueba</a:t>
                </a:r>
                <a:endParaRPr lang="es-ES" dirty="0">
                  <a:latin typeface="SamsungOne 400" pitchFamily="34" charset="0"/>
                  <a:ea typeface="SamsungOne 400" pitchFamily="34" charset="0"/>
                </a:endParaRPr>
              </a:p>
            </p:txBody>
          </p:sp>
          <p:grpSp>
            <p:nvGrpSpPr>
              <p:cNvPr id="3483" name="Google Shape;3483;p502"/>
              <p:cNvGrpSpPr/>
              <p:nvPr/>
            </p:nvGrpSpPr>
            <p:grpSpPr>
              <a:xfrm>
                <a:off x="8144720" y="5757975"/>
                <a:ext cx="260166" cy="318771"/>
                <a:chOff x="9739482" y="5483567"/>
                <a:chExt cx="1254450" cy="441709"/>
              </a:xfrm>
            </p:grpSpPr>
            <p:sp>
              <p:nvSpPr>
                <p:cNvPr id="3484" name="Google Shape;3484;p502"/>
                <p:cNvSpPr/>
                <p:nvPr/>
              </p:nvSpPr>
              <p:spPr>
                <a:xfrm>
                  <a:off x="9745760" y="5751019"/>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85" name="Google Shape;3485;p502"/>
                <p:cNvSpPr/>
                <p:nvPr/>
              </p:nvSpPr>
              <p:spPr>
                <a:xfrm>
                  <a:off x="9739482" y="548356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grpSp>
      <p:sp>
        <p:nvSpPr>
          <p:cNvPr id="51"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55"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sp>
        <p:nvSpPr>
          <p:cNvPr id="3494" name="Google Shape;3494;p503"/>
          <p:cNvSpPr/>
          <p:nvPr/>
        </p:nvSpPr>
        <p:spPr>
          <a:xfrm>
            <a:off x="317484" y="1077223"/>
            <a:ext cx="9180558" cy="276999"/>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800" dirty="0" err="1">
                <a:solidFill>
                  <a:schemeClr val="dk1"/>
                </a:solidFill>
                <a:latin typeface="Samsung Sharp Sans" pitchFamily="2" charset="0"/>
                <a:ea typeface="Samsung Sharp Sans" pitchFamily="2" charset="0"/>
                <a:cs typeface="Samsung Sharp Sans" pitchFamily="2" charset="0"/>
              </a:rPr>
              <a:t>Puntuación_cruzada</a:t>
            </a:r>
            <a:endParaRPr lang="es-ES" sz="1800" dirty="0">
              <a:latin typeface="Samsung Sharp Sans" pitchFamily="2" charset="0"/>
              <a:ea typeface="Samsung Sharp Sans" pitchFamily="2" charset="0"/>
              <a:cs typeface="Samsung Sharp Sans" pitchFamily="2" charset="0"/>
            </a:endParaRPr>
          </a:p>
        </p:txBody>
      </p:sp>
      <p:sp>
        <p:nvSpPr>
          <p:cNvPr id="3495" name="Google Shape;3495;p503"/>
          <p:cNvSpPr/>
          <p:nvPr/>
        </p:nvSpPr>
        <p:spPr>
          <a:xfrm>
            <a:off x="847988" y="1528814"/>
            <a:ext cx="9840331" cy="391628"/>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600" dirty="0">
                <a:solidFill>
                  <a:srgbClr val="262626"/>
                </a:solidFill>
                <a:latin typeface="SamsungOne 400" pitchFamily="34" charset="0"/>
                <a:ea typeface="SamsungOne 400" pitchFamily="34" charset="0"/>
              </a:rPr>
              <a:t>La validación cruzada puede realizarse fácilmente utilizando la función </a:t>
            </a:r>
            <a:r>
              <a:rPr lang="es-ES" sz="1600" dirty="0" err="1">
                <a:solidFill>
                  <a:srgbClr val="262626"/>
                </a:solidFill>
                <a:latin typeface="SamsungOne 400" pitchFamily="34" charset="0"/>
                <a:ea typeface="SamsungOne 400" pitchFamily="34" charset="0"/>
              </a:rPr>
              <a:t>cross_val_score</a:t>
            </a:r>
            <a:r>
              <a:rPr lang="es-ES" sz="1600" dirty="0">
                <a:solidFill>
                  <a:srgbClr val="262626"/>
                </a:solidFill>
                <a:latin typeface="SamsungOne 400" pitchFamily="34" charset="0"/>
                <a:ea typeface="SamsungOne 400" pitchFamily="34" charset="0"/>
              </a:rPr>
              <a:t> de </a:t>
            </a:r>
            <a:r>
              <a:rPr lang="es-ES" sz="1600" dirty="0" err="1">
                <a:solidFill>
                  <a:srgbClr val="262626"/>
                </a:solidFill>
                <a:latin typeface="SamsungOne 400" pitchFamily="34" charset="0"/>
                <a:ea typeface="SamsungOne 400" pitchFamily="34" charset="0"/>
              </a:rPr>
              <a:t>scikit-learn</a:t>
            </a:r>
            <a:r>
              <a:rPr lang="es-ES" sz="1600" dirty="0">
                <a:solidFill>
                  <a:srgbClr val="262626"/>
                </a:solidFill>
                <a:latin typeface="SamsungOne 400" pitchFamily="34" charset="0"/>
                <a:ea typeface="SamsungOne 400" pitchFamily="34" charset="0"/>
              </a:rPr>
              <a:t>.</a:t>
            </a:r>
            <a:endParaRPr lang="es-ES" sz="1800" dirty="0">
              <a:latin typeface="SamsungOne 400" pitchFamily="34" charset="0"/>
              <a:ea typeface="SamsungOne 400" pitchFamily="34" charset="0"/>
            </a:endParaRPr>
          </a:p>
        </p:txBody>
      </p:sp>
      <p:grpSp>
        <p:nvGrpSpPr>
          <p:cNvPr id="3496" name="Google Shape;3496;p503"/>
          <p:cNvGrpSpPr/>
          <p:nvPr/>
        </p:nvGrpSpPr>
        <p:grpSpPr>
          <a:xfrm>
            <a:off x="1059497" y="2010050"/>
            <a:ext cx="8677276" cy="4221951"/>
            <a:chOff x="666749" y="2086911"/>
            <a:chExt cx="8677276" cy="4221951"/>
          </a:xfrm>
        </p:grpSpPr>
        <p:sp>
          <p:nvSpPr>
            <p:cNvPr id="3497" name="Google Shape;3497;p503"/>
            <p:cNvSpPr/>
            <p:nvPr/>
          </p:nvSpPr>
          <p:spPr>
            <a:xfrm>
              <a:off x="666749" y="2086911"/>
              <a:ext cx="8677276" cy="4221814"/>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498" name="Google Shape;3498;p503"/>
            <p:cNvPicPr preferRelativeResize="0"/>
            <p:nvPr/>
          </p:nvPicPr>
          <p:blipFill rotWithShape="1">
            <a:blip r:embed="rId3">
              <a:alphaModFix/>
            </a:blip>
            <a:srcRect l="278" r="13924" b="53104"/>
            <a:stretch/>
          </p:blipFill>
          <p:spPr>
            <a:xfrm>
              <a:off x="847724" y="2132856"/>
              <a:ext cx="8496300" cy="1944216"/>
            </a:xfrm>
            <a:prstGeom prst="rect">
              <a:avLst/>
            </a:prstGeom>
            <a:noFill/>
            <a:ln>
              <a:noFill/>
            </a:ln>
          </p:spPr>
        </p:pic>
        <p:sp>
          <p:nvSpPr>
            <p:cNvPr id="3499" name="Google Shape;3499;p503"/>
            <p:cNvSpPr/>
            <p:nvPr/>
          </p:nvSpPr>
          <p:spPr>
            <a:xfrm>
              <a:off x="1459025" y="4104762"/>
              <a:ext cx="4608300" cy="2204100"/>
            </a:xfrm>
            <a:prstGeom prst="rect">
              <a:avLst/>
            </a:prstGeom>
            <a:solidFill>
              <a:schemeClr val="lt1"/>
            </a:solidFill>
            <a:ln>
              <a:noFill/>
            </a:ln>
          </p:spPr>
          <p:txBody>
            <a:bodyPr spcFirstLastPara="1" wrap="square" lIns="0" tIns="72000" rIns="144000" bIns="72000" anchor="t" anchorCtr="0">
              <a:spAutoFit/>
            </a:bodyPr>
            <a:lstStyle/>
            <a:p>
              <a:pPr>
                <a:buSzPts val="1200"/>
              </a:pPr>
              <a:r>
                <a:rPr lang="es-ES" sz="1200">
                  <a:solidFill>
                    <a:schemeClr val="dk1"/>
                  </a:solidFill>
                  <a:latin typeface="SamsungOne 400" pitchFamily="34" charset="0"/>
                  <a:ea typeface="SamsungOne 400" pitchFamily="34" charset="0"/>
                </a:rPr>
                <a:t>0</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0,9</a:t>
              </a:r>
            </a:p>
            <a:p>
              <a:pPr>
                <a:buSzPts val="1200"/>
              </a:pPr>
              <a:r>
                <a:rPr lang="es-ES" sz="1200">
                  <a:solidFill>
                    <a:schemeClr val="dk1"/>
                  </a:solidFill>
                  <a:latin typeface="SamsungOne 400" pitchFamily="34" charset="0"/>
                  <a:ea typeface="SamsungOne 400" pitchFamily="34" charset="0"/>
                </a:rPr>
                <a:t>1</a:t>
              </a:r>
              <a:r>
                <a:rPr lang="es-ES" sz="1200" baseline="30000">
                  <a:solidFill>
                    <a:schemeClr val="dk1"/>
                  </a:solidFill>
                  <a:latin typeface="SamsungOne 400" pitchFamily="34" charset="0"/>
                  <a:ea typeface="SamsungOne 400" pitchFamily="34" charset="0"/>
                </a:rPr>
                <a:t>st</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2</a:t>
              </a:r>
              <a:r>
                <a:rPr lang="es-ES" sz="1200" baseline="30000">
                  <a:solidFill>
                    <a:schemeClr val="dk1"/>
                  </a:solidFill>
                  <a:latin typeface="SamsungOne 400" pitchFamily="34" charset="0"/>
                  <a:ea typeface="SamsungOne 400" pitchFamily="34" charset="0"/>
                </a:rPr>
                <a:t>nd</a:t>
              </a:r>
              <a:r>
                <a:rPr lang="es-ES" sz="1200">
                  <a:solidFill>
                    <a:schemeClr val="dk1"/>
                  </a:solidFill>
                  <a:latin typeface="SamsungOne 400" pitchFamily="34" charset="0"/>
                  <a:ea typeface="SamsungOne 400" pitchFamily="34" charset="0"/>
                </a:rPr>
                <a:t> puntuación de validación cruzada : 0,8</a:t>
              </a:r>
            </a:p>
            <a:p>
              <a:pPr>
                <a:buSzPts val="1200"/>
              </a:pPr>
              <a:r>
                <a:rPr lang="es-ES" sz="1200">
                  <a:solidFill>
                    <a:schemeClr val="dk1"/>
                  </a:solidFill>
                  <a:latin typeface="SamsungOne 400" pitchFamily="34" charset="0"/>
                  <a:ea typeface="SamsungOne 400" pitchFamily="34" charset="0"/>
                </a:rPr>
                <a:t>3</a:t>
              </a:r>
              <a:r>
                <a:rPr lang="es-ES" sz="1200" baseline="30000">
                  <a:solidFill>
                    <a:schemeClr val="dk1"/>
                  </a:solidFill>
                  <a:latin typeface="SamsungOne 400" pitchFamily="34" charset="0"/>
                  <a:ea typeface="SamsungOne 400" pitchFamily="34" charset="0"/>
                </a:rPr>
                <a:t>rd</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4</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0,8</a:t>
              </a:r>
            </a:p>
            <a:p>
              <a:pPr>
                <a:buSzPts val="1200"/>
              </a:pPr>
              <a:r>
                <a:rPr lang="es-ES" sz="1200">
                  <a:solidFill>
                    <a:schemeClr val="dk1"/>
                  </a:solidFill>
                  <a:latin typeface="SamsungOne 400" pitchFamily="34" charset="0"/>
                  <a:ea typeface="SamsungOne 400" pitchFamily="34" charset="0"/>
                </a:rPr>
                <a:t>5</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0,9</a:t>
              </a:r>
            </a:p>
            <a:p>
              <a:pPr>
                <a:buSzPts val="1200"/>
              </a:pPr>
              <a:r>
                <a:rPr lang="es-ES" sz="1200">
                  <a:solidFill>
                    <a:schemeClr val="dk1"/>
                  </a:solidFill>
                  <a:latin typeface="SamsungOne 400" pitchFamily="34" charset="0"/>
                  <a:ea typeface="SamsungOne 400" pitchFamily="34" charset="0"/>
                </a:rPr>
                <a:t>6</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7</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0,9</a:t>
              </a:r>
            </a:p>
            <a:p>
              <a:pPr>
                <a:buSzPts val="1200"/>
              </a:pPr>
              <a:r>
                <a:rPr lang="es-ES" sz="1200">
                  <a:solidFill>
                    <a:schemeClr val="dk1"/>
                  </a:solidFill>
                  <a:latin typeface="SamsungOne 400" pitchFamily="34" charset="0"/>
                  <a:ea typeface="SamsungOne 400" pitchFamily="34" charset="0"/>
                </a:rPr>
                <a:t>8</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9</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Puntuación final de la validación cruzada: 0,93</a:t>
              </a:r>
            </a:p>
          </p:txBody>
        </p:sp>
        <p:sp>
          <p:nvSpPr>
            <p:cNvPr id="3500" name="Google Shape;3500;p503"/>
            <p:cNvSpPr/>
            <p:nvPr/>
          </p:nvSpPr>
          <p:spPr>
            <a:xfrm>
              <a:off x="2168251" y="3484262"/>
              <a:ext cx="4294500" cy="184666"/>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{}ésima puntuación de validación cruzada : {}"</a:t>
              </a:r>
              <a:r>
                <a:rPr lang="es-ES" sz="1200">
                  <a:solidFill>
                    <a:schemeClr val="dk1"/>
                  </a:solidFill>
                  <a:latin typeface="SamsungOne 400" pitchFamily="34" charset="0"/>
                  <a:ea typeface="SamsungOne 400" pitchFamily="34" charset="0"/>
                </a:rPr>
                <a:t>.format(i,_)</a:t>
              </a:r>
              <a:r>
                <a:rPr lang="es-ES" sz="1200">
                  <a:solidFill>
                    <a:srgbClr val="C03148"/>
                  </a:solidFill>
                  <a:latin typeface="SamsungOne 400" pitchFamily="34" charset="0"/>
                  <a:ea typeface="SamsungOne 400" pitchFamily="34" charset="0"/>
                </a:rPr>
                <a:t>) </a:t>
              </a:r>
            </a:p>
          </p:txBody>
        </p:sp>
        <p:sp>
          <p:nvSpPr>
            <p:cNvPr id="3501" name="Google Shape;3501;p503"/>
            <p:cNvSpPr/>
            <p:nvPr/>
          </p:nvSpPr>
          <p:spPr>
            <a:xfrm>
              <a:off x="1870308" y="3807411"/>
              <a:ext cx="4446900" cy="369332"/>
            </a:xfrm>
            <a:prstGeom prst="rect">
              <a:avLst/>
            </a:prstGeom>
            <a:solidFill>
              <a:srgbClr val="F7F7F7"/>
            </a:solidFill>
            <a:ln>
              <a:noFill/>
            </a:ln>
          </p:spPr>
          <p:txBody>
            <a:bodyPr spcFirstLastPara="1" wrap="square" lIns="0" tIns="0" rIns="0" bIns="0" anchor="t" anchorCtr="0">
              <a:spAutoFit/>
            </a:bodyPr>
            <a:lstStyle/>
            <a:p>
              <a:pPr>
                <a:buSzPts val="1200"/>
              </a:pPr>
              <a:r>
                <a:rPr lang="es-ES" sz="1200" dirty="0">
                  <a:solidFill>
                    <a:schemeClr val="dk1"/>
                  </a:solidFill>
                  <a:latin typeface="SamsungOne 400" pitchFamily="34" charset="0"/>
                  <a:ea typeface="SamsungOne 400" pitchFamily="34" charset="0"/>
                </a:rPr>
                <a:t>(</a:t>
              </a:r>
              <a:r>
                <a:rPr lang="es-ES" sz="1200" dirty="0">
                  <a:solidFill>
                    <a:srgbClr val="C03148"/>
                  </a:solidFill>
                  <a:latin typeface="SamsungOne 400" pitchFamily="34" charset="0"/>
                  <a:ea typeface="SamsungOne 400" pitchFamily="34" charset="0"/>
                </a:rPr>
                <a:t>"Puntuación final de la validación de la cruz {}"</a:t>
              </a:r>
              <a:r>
                <a:rPr lang="es-ES" sz="1200" dirty="0">
                  <a:solidFill>
                    <a:schemeClr val="dk1"/>
                  </a:solidFill>
                  <a:latin typeface="SamsungOne 400" pitchFamily="34" charset="0"/>
                  <a:ea typeface="SamsungOne 400" pitchFamily="34" charset="0"/>
                </a:rPr>
                <a:t>.</a:t>
              </a:r>
              <a:r>
                <a:rPr lang="es-ES" sz="1200" dirty="0" err="1">
                  <a:solidFill>
                    <a:schemeClr val="dk1"/>
                  </a:solidFill>
                  <a:latin typeface="SamsungOne 400" pitchFamily="34" charset="0"/>
                  <a:ea typeface="SamsungOne 400" pitchFamily="34" charset="0"/>
                </a:rPr>
                <a:t>format</a:t>
              </a:r>
              <a:r>
                <a:rPr lang="es-ES" sz="1200" dirty="0">
                  <a:solidFill>
                    <a:schemeClr val="dk1"/>
                  </a:solidFill>
                  <a:latin typeface="SamsungOne 400" pitchFamily="34" charset="0"/>
                  <a:ea typeface="SamsungOne 400" pitchFamily="34" charset="0"/>
                </a:rPr>
                <a:t>(</a:t>
              </a:r>
              <a:r>
                <a:rPr lang="es-ES" sz="1200" dirty="0" err="1">
                  <a:solidFill>
                    <a:schemeClr val="dk1"/>
                  </a:solidFill>
                  <a:latin typeface="SamsungOne 400" pitchFamily="34" charset="0"/>
                  <a:ea typeface="SamsungOne 400" pitchFamily="34" charset="0"/>
                </a:rPr>
                <a:t>fin_result</a:t>
              </a:r>
              <a:r>
                <a:rPr lang="es-ES" sz="1200" dirty="0">
                  <a:solidFill>
                    <a:schemeClr val="dk1"/>
                  </a:solidFill>
                  <a:latin typeface="SamsungOne 400" pitchFamily="34" charset="0"/>
                  <a:ea typeface="SamsungOne 400" pitchFamily="34" charset="0"/>
                </a:rPr>
                <a:t>)</a:t>
              </a:r>
              <a:r>
                <a:rPr lang="es-ES" sz="1200" dirty="0">
                  <a:solidFill>
                    <a:srgbClr val="C03148"/>
                  </a:solidFill>
                  <a:latin typeface="SamsungOne 400" pitchFamily="34" charset="0"/>
                  <a:ea typeface="SamsungOne 400" pitchFamily="34" charset="0"/>
                </a:rPr>
                <a:t>) </a:t>
              </a:r>
            </a:p>
          </p:txBody>
        </p:sp>
      </p:grpSp>
      <p:sp>
        <p:nvSpPr>
          <p:cNvPr id="1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6"/>
        <p:cNvGrpSpPr/>
        <p:nvPr/>
      </p:nvGrpSpPr>
      <p:grpSpPr>
        <a:xfrm>
          <a:off x="0" y="0"/>
          <a:ext cx="0" cy="0"/>
          <a:chOff x="0" y="0"/>
          <a:chExt cx="0" cy="0"/>
        </a:xfrm>
      </p:grpSpPr>
      <p:sp>
        <p:nvSpPr>
          <p:cNvPr id="3510" name="Google Shape;3510;p504"/>
          <p:cNvSpPr/>
          <p:nvPr/>
        </p:nvSpPr>
        <p:spPr>
          <a:xfrm>
            <a:off x="244156" y="1054944"/>
            <a:ext cx="9180558" cy="276999"/>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800" dirty="0">
                <a:solidFill>
                  <a:schemeClr val="dk1"/>
                </a:solidFill>
                <a:latin typeface="Samsung Sharp Sans" pitchFamily="2" charset="0"/>
                <a:ea typeface="Samsung Sharp Sans" pitchFamily="2" charset="0"/>
                <a:cs typeface="Samsung Sharp Sans" pitchFamily="2" charset="0"/>
              </a:rPr>
              <a:t>Estratificado</a:t>
            </a:r>
            <a:endParaRPr lang="es-ES" sz="1800" dirty="0">
              <a:latin typeface="Samsung Sharp Sans" pitchFamily="2" charset="0"/>
              <a:ea typeface="Samsung Sharp Sans" pitchFamily="2" charset="0"/>
              <a:cs typeface="Samsung Sharp Sans" pitchFamily="2" charset="0"/>
            </a:endParaRPr>
          </a:p>
        </p:txBody>
      </p:sp>
      <p:sp>
        <p:nvSpPr>
          <p:cNvPr id="3511" name="Google Shape;3511;p504"/>
          <p:cNvSpPr/>
          <p:nvPr/>
        </p:nvSpPr>
        <p:spPr>
          <a:xfrm>
            <a:off x="444078" y="1528541"/>
            <a:ext cx="10965602" cy="1868955"/>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600">
                <a:solidFill>
                  <a:srgbClr val="262626"/>
                </a:solidFill>
                <a:latin typeface="SamsungOne 400" pitchFamily="34" charset="0"/>
                <a:ea typeface="SamsungOne 400" pitchFamily="34" charset="0"/>
              </a:rPr>
              <a:t>La división aleatoria del conjunto de entrenamiento y del conjunto de validación daría lugar a una clase objetivo inconstante cuando se retiene. Si es así, la distribución de los datos difiere en el conjunto de entrenamiento y en el conjunto de validación, lo que afecta al aprendizaje. Para el aprendizaje automático, existe una premisa en la que la distribución de los datos de entrenamiento y la distribución de los datos de la vida real son iguales. Si no se cumple esta premisa, el rendimiento del modelo de aprendizaje disminuye. Por lo tanto, para evitar este problema, se utiliza el método estratificado para distribuir uniformemente la proporción de clases objetivo.</a:t>
            </a:r>
            <a:br>
              <a:rPr lang="es-ES" sz="1600">
                <a:solidFill>
                  <a:srgbClr val="262626"/>
                </a:solidFill>
                <a:latin typeface="SamsungOne 400" pitchFamily="34" charset="0"/>
                <a:ea typeface="SamsungOne 400" pitchFamily="34" charset="0"/>
              </a:rPr>
            </a:br>
            <a:r>
              <a:rPr lang="es-ES" sz="1600">
                <a:solidFill>
                  <a:srgbClr val="262626"/>
                </a:solidFill>
                <a:latin typeface="SamsungOne 400" pitchFamily="34" charset="0"/>
                <a:ea typeface="SamsungOne 400" pitchFamily="34" charset="0"/>
              </a:rPr>
              <a:t>La siguiente figura proporciona una comprensión intuitiva de cómo el método estratificado clasifica los datos.</a:t>
            </a:r>
            <a:endParaRPr lang="es-ES" sz="1800">
              <a:latin typeface="SamsungOne 400" pitchFamily="34" charset="0"/>
              <a:ea typeface="SamsungOne 400" pitchFamily="34" charset="0"/>
            </a:endParaRPr>
          </a:p>
        </p:txBody>
      </p:sp>
      <p:sp>
        <p:nvSpPr>
          <p:cNvPr id="3512" name="Google Shape;3512;p504"/>
          <p:cNvSpPr/>
          <p:nvPr/>
        </p:nvSpPr>
        <p:spPr>
          <a:xfrm>
            <a:off x="1686399" y="5737270"/>
            <a:ext cx="8780700" cy="360850"/>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a:solidFill>
                  <a:srgbClr val="262626"/>
                </a:solidFill>
                <a:latin typeface="SamsungOne 400" pitchFamily="34" charset="0"/>
                <a:ea typeface="SamsungOne 400" pitchFamily="34" charset="0"/>
              </a:rPr>
              <a:t>La validación cruzada es posible enviando la instancia de StratifiedKFold a la opción cv de cross_val_score.</a:t>
            </a:r>
            <a:endParaRPr lang="es-ES" sz="1600">
              <a:latin typeface="SamsungOne 400" pitchFamily="34" charset="0"/>
              <a:ea typeface="SamsungOne 400" pitchFamily="34" charset="0"/>
            </a:endParaRPr>
          </a:p>
        </p:txBody>
      </p:sp>
      <p:grpSp>
        <p:nvGrpSpPr>
          <p:cNvPr id="3513" name="Google Shape;3513;p504"/>
          <p:cNvGrpSpPr/>
          <p:nvPr/>
        </p:nvGrpSpPr>
        <p:grpSpPr>
          <a:xfrm>
            <a:off x="1683076" y="3638010"/>
            <a:ext cx="9046246" cy="1995759"/>
            <a:chOff x="423035" y="3176972"/>
            <a:chExt cx="9046246" cy="1995759"/>
          </a:xfrm>
        </p:grpSpPr>
        <p:sp>
          <p:nvSpPr>
            <p:cNvPr id="3514" name="Google Shape;3514;p504"/>
            <p:cNvSpPr txBox="1"/>
            <p:nvPr/>
          </p:nvSpPr>
          <p:spPr>
            <a:xfrm>
              <a:off x="3871292" y="3176972"/>
              <a:ext cx="1787349"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Validación cruzada estratificada</a:t>
              </a:r>
            </a:p>
          </p:txBody>
        </p:sp>
        <p:sp>
          <p:nvSpPr>
            <p:cNvPr id="3515" name="Google Shape;3515;p504"/>
            <p:cNvSpPr txBox="1"/>
            <p:nvPr/>
          </p:nvSpPr>
          <p:spPr>
            <a:xfrm>
              <a:off x="4370143" y="4803399"/>
              <a:ext cx="77906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Puntos de datos</a:t>
              </a:r>
              <a:endParaRPr lang="es-ES">
                <a:latin typeface="SamsungOne 400" pitchFamily="34" charset="0"/>
                <a:ea typeface="SamsungOne 400" pitchFamily="34" charset="0"/>
              </a:endParaRPr>
            </a:p>
          </p:txBody>
        </p:sp>
        <p:sp>
          <p:nvSpPr>
            <p:cNvPr id="3516" name="Google Shape;3516;p504"/>
            <p:cNvSpPr txBox="1"/>
            <p:nvPr/>
          </p:nvSpPr>
          <p:spPr>
            <a:xfrm>
              <a:off x="825953" y="4167816"/>
              <a:ext cx="72936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Etiqueta de clase</a:t>
              </a:r>
              <a:endParaRPr lang="es-ES">
                <a:latin typeface="SamsungOne 400" pitchFamily="34" charset="0"/>
                <a:ea typeface="SamsungOne 400" pitchFamily="34" charset="0"/>
              </a:endParaRPr>
            </a:p>
          </p:txBody>
        </p:sp>
        <p:sp>
          <p:nvSpPr>
            <p:cNvPr id="3517" name="Google Shape;3517;p504"/>
            <p:cNvSpPr txBox="1"/>
            <p:nvPr/>
          </p:nvSpPr>
          <p:spPr>
            <a:xfrm>
              <a:off x="889387" y="3371450"/>
              <a:ext cx="6669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1</a:t>
              </a:r>
              <a:endParaRPr lang="es-ES">
                <a:latin typeface="SamsungOne 400" pitchFamily="34" charset="0"/>
                <a:ea typeface="SamsungOne 400" pitchFamily="34" charset="0"/>
              </a:endParaRPr>
            </a:p>
          </p:txBody>
        </p:sp>
        <p:sp>
          <p:nvSpPr>
            <p:cNvPr id="3518" name="Google Shape;3518;p504"/>
            <p:cNvSpPr/>
            <p:nvPr/>
          </p:nvSpPr>
          <p:spPr>
            <a:xfrm>
              <a:off x="1619168" y="3376654"/>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19" name="Google Shape;3519;p504"/>
            <p:cNvSpPr/>
            <p:nvPr/>
          </p:nvSpPr>
          <p:spPr>
            <a:xfrm>
              <a:off x="2315792" y="3376654"/>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0" name="Google Shape;3520;p504"/>
            <p:cNvSpPr/>
            <p:nvPr/>
          </p:nvSpPr>
          <p:spPr>
            <a:xfrm>
              <a:off x="3671488" y="3376654"/>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1" name="Google Shape;3521;p504"/>
            <p:cNvSpPr/>
            <p:nvPr/>
          </p:nvSpPr>
          <p:spPr>
            <a:xfrm>
              <a:off x="4342048" y="3376654"/>
              <a:ext cx="1316593"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2" name="Google Shape;3522;p504"/>
            <p:cNvSpPr/>
            <p:nvPr/>
          </p:nvSpPr>
          <p:spPr>
            <a:xfrm>
              <a:off x="5687461" y="3376654"/>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3" name="Google Shape;3523;p504"/>
            <p:cNvSpPr/>
            <p:nvPr/>
          </p:nvSpPr>
          <p:spPr>
            <a:xfrm>
              <a:off x="6369805" y="3376654"/>
              <a:ext cx="1316593"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nvGrpSpPr>
            <p:cNvPr id="3524" name="Google Shape;3524;p504"/>
            <p:cNvGrpSpPr/>
            <p:nvPr/>
          </p:nvGrpSpPr>
          <p:grpSpPr>
            <a:xfrm>
              <a:off x="893508" y="3644050"/>
              <a:ext cx="6792890" cy="185121"/>
              <a:chOff x="893508" y="3644050"/>
              <a:chExt cx="6792890" cy="185121"/>
            </a:xfrm>
          </p:grpSpPr>
          <p:sp>
            <p:nvSpPr>
              <p:cNvPr id="3525" name="Google Shape;3525;p504"/>
              <p:cNvSpPr txBox="1"/>
              <p:nvPr/>
            </p:nvSpPr>
            <p:spPr>
              <a:xfrm>
                <a:off x="893508" y="3644050"/>
                <a:ext cx="6618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2</a:t>
                </a:r>
                <a:endParaRPr lang="es-ES">
                  <a:latin typeface="SamsungOne 400" pitchFamily="34" charset="0"/>
                  <a:ea typeface="SamsungOne 400" pitchFamily="34" charset="0"/>
                </a:endParaRPr>
              </a:p>
            </p:txBody>
          </p:sp>
          <p:sp>
            <p:nvSpPr>
              <p:cNvPr id="3526" name="Google Shape;3526;p504"/>
              <p:cNvSpPr/>
              <p:nvPr/>
            </p:nvSpPr>
            <p:spPr>
              <a:xfrm>
                <a:off x="1619168" y="3650263"/>
                <a:ext cx="66683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7" name="Google Shape;3527;p504"/>
              <p:cNvSpPr/>
              <p:nvPr/>
            </p:nvSpPr>
            <p:spPr>
              <a:xfrm>
                <a:off x="2314784" y="3650263"/>
                <a:ext cx="636696"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8" name="Google Shape;3528;p504"/>
              <p:cNvSpPr/>
              <p:nvPr/>
            </p:nvSpPr>
            <p:spPr>
              <a:xfrm>
                <a:off x="2983328" y="3651151"/>
                <a:ext cx="132451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9" name="Google Shape;3529;p504"/>
              <p:cNvSpPr/>
              <p:nvPr/>
            </p:nvSpPr>
            <p:spPr>
              <a:xfrm>
                <a:off x="4340387" y="3651150"/>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0" name="Google Shape;3530;p504"/>
              <p:cNvSpPr/>
              <p:nvPr/>
            </p:nvSpPr>
            <p:spPr>
              <a:xfrm>
                <a:off x="5014688" y="3654914"/>
                <a:ext cx="1316593"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1" name="Google Shape;3531;p504"/>
              <p:cNvSpPr/>
              <p:nvPr/>
            </p:nvSpPr>
            <p:spPr>
              <a:xfrm>
                <a:off x="6365646" y="3651061"/>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2" name="Google Shape;3532;p504"/>
              <p:cNvSpPr/>
              <p:nvPr/>
            </p:nvSpPr>
            <p:spPr>
              <a:xfrm>
                <a:off x="7030398" y="3651060"/>
                <a:ext cx="656000"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nvGrpSpPr>
            <p:cNvPr id="3533" name="Google Shape;3533;p504"/>
            <p:cNvGrpSpPr/>
            <p:nvPr/>
          </p:nvGrpSpPr>
          <p:grpSpPr>
            <a:xfrm>
              <a:off x="888401" y="3909765"/>
              <a:ext cx="6803059" cy="192885"/>
              <a:chOff x="888401" y="3909765"/>
              <a:chExt cx="6803059" cy="192885"/>
            </a:xfrm>
          </p:grpSpPr>
          <p:sp>
            <p:nvSpPr>
              <p:cNvPr id="3534" name="Google Shape;3534;p504"/>
              <p:cNvSpPr txBox="1"/>
              <p:nvPr/>
            </p:nvSpPr>
            <p:spPr>
              <a:xfrm>
                <a:off x="888401" y="3917850"/>
                <a:ext cx="6669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3</a:t>
                </a:r>
                <a:endParaRPr lang="es-ES">
                  <a:latin typeface="SamsungOne 400" pitchFamily="34" charset="0"/>
                  <a:ea typeface="SamsungOne 400" pitchFamily="34" charset="0"/>
                </a:endParaRPr>
              </a:p>
            </p:txBody>
          </p:sp>
          <p:sp>
            <p:nvSpPr>
              <p:cNvPr id="3535" name="Google Shape;3535;p504"/>
              <p:cNvSpPr/>
              <p:nvPr/>
            </p:nvSpPr>
            <p:spPr>
              <a:xfrm>
                <a:off x="1620176" y="3912762"/>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6" name="Google Shape;3536;p504"/>
              <p:cNvSpPr/>
              <p:nvPr/>
            </p:nvSpPr>
            <p:spPr>
              <a:xfrm>
                <a:off x="3649860" y="3911265"/>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7" name="Google Shape;3537;p504"/>
              <p:cNvSpPr/>
              <p:nvPr/>
            </p:nvSpPr>
            <p:spPr>
              <a:xfrm>
                <a:off x="5679544" y="3909768"/>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8" name="Google Shape;3538;p504"/>
              <p:cNvSpPr/>
              <p:nvPr/>
            </p:nvSpPr>
            <p:spPr>
              <a:xfrm>
                <a:off x="2964886" y="3909767"/>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9" name="Google Shape;3539;p504"/>
              <p:cNvSpPr/>
              <p:nvPr/>
            </p:nvSpPr>
            <p:spPr>
              <a:xfrm>
                <a:off x="4997297" y="3909766"/>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40" name="Google Shape;3540;p504"/>
              <p:cNvSpPr/>
              <p:nvPr/>
            </p:nvSpPr>
            <p:spPr>
              <a:xfrm>
                <a:off x="7029708" y="3909765"/>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3541" name="Google Shape;3541;p504"/>
            <p:cNvSpPr/>
            <p:nvPr/>
          </p:nvSpPr>
          <p:spPr>
            <a:xfrm>
              <a:off x="1619396" y="4164791"/>
              <a:ext cx="200724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r>
                <a:rPr lang="es-ES" sz="1200">
                  <a:solidFill>
                    <a:schemeClr val="dk1"/>
                  </a:solidFill>
                  <a:latin typeface="SamsungOne 400" pitchFamily="34" charset="0"/>
                  <a:ea typeface="SamsungOne 400" pitchFamily="34" charset="0"/>
                </a:rPr>
                <a:t>Clase 0</a:t>
              </a:r>
            </a:p>
          </p:txBody>
        </p:sp>
        <p:sp>
          <p:nvSpPr>
            <p:cNvPr id="3542" name="Google Shape;3542;p504"/>
            <p:cNvSpPr/>
            <p:nvPr/>
          </p:nvSpPr>
          <p:spPr>
            <a:xfrm>
              <a:off x="3650664" y="4164791"/>
              <a:ext cx="200724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r>
                <a:rPr lang="es-ES" sz="1200">
                  <a:solidFill>
                    <a:schemeClr val="dk1"/>
                  </a:solidFill>
                  <a:latin typeface="SamsungOne 400" pitchFamily="34" charset="0"/>
                  <a:ea typeface="SamsungOne 400" pitchFamily="34" charset="0"/>
                </a:rPr>
                <a:t>Clase 1</a:t>
              </a:r>
            </a:p>
          </p:txBody>
        </p:sp>
        <p:sp>
          <p:nvSpPr>
            <p:cNvPr id="3543" name="Google Shape;3543;p504"/>
            <p:cNvSpPr/>
            <p:nvPr/>
          </p:nvSpPr>
          <p:spPr>
            <a:xfrm>
              <a:off x="5683144" y="4164791"/>
              <a:ext cx="200724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r>
                <a:rPr lang="es-ES" sz="1200">
                  <a:solidFill>
                    <a:schemeClr val="dk1"/>
                  </a:solidFill>
                  <a:latin typeface="SamsungOne 400" pitchFamily="34" charset="0"/>
                  <a:ea typeface="SamsungOne 400" pitchFamily="34" charset="0"/>
                </a:rPr>
                <a:t>Clase 2</a:t>
              </a:r>
            </a:p>
          </p:txBody>
        </p:sp>
        <p:grpSp>
          <p:nvGrpSpPr>
            <p:cNvPr id="3544" name="Google Shape;3544;p504"/>
            <p:cNvGrpSpPr/>
            <p:nvPr/>
          </p:nvGrpSpPr>
          <p:grpSpPr>
            <a:xfrm>
              <a:off x="1578528" y="4381067"/>
              <a:ext cx="5848789" cy="369332"/>
              <a:chOff x="1578528" y="4381067"/>
              <a:chExt cx="5848789" cy="369332"/>
            </a:xfrm>
          </p:grpSpPr>
          <p:sp>
            <p:nvSpPr>
              <p:cNvPr id="3545" name="Google Shape;3545;p504"/>
              <p:cNvSpPr txBox="1"/>
              <p:nvPr/>
            </p:nvSpPr>
            <p:spPr>
              <a:xfrm>
                <a:off x="1578528" y="4381067"/>
                <a:ext cx="92975"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0</a:t>
                </a:r>
              </a:p>
            </p:txBody>
          </p:sp>
          <p:sp>
            <p:nvSpPr>
              <p:cNvPr id="3546" name="Google Shape;3546;p504"/>
              <p:cNvSpPr txBox="1"/>
              <p:nvPr/>
            </p:nvSpPr>
            <p:spPr>
              <a:xfrm>
                <a:off x="2371406" y="4381067"/>
                <a:ext cx="173125"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20</a:t>
                </a:r>
              </a:p>
            </p:txBody>
          </p:sp>
          <p:sp>
            <p:nvSpPr>
              <p:cNvPr id="3547" name="Google Shape;3547;p504"/>
              <p:cNvSpPr txBox="1"/>
              <p:nvPr/>
            </p:nvSpPr>
            <p:spPr>
              <a:xfrm>
                <a:off x="3154665" y="4381067"/>
                <a:ext cx="17953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40</a:t>
                </a:r>
              </a:p>
            </p:txBody>
          </p:sp>
          <p:sp>
            <p:nvSpPr>
              <p:cNvPr id="3548" name="Google Shape;3548;p504"/>
              <p:cNvSpPr txBox="1"/>
              <p:nvPr/>
            </p:nvSpPr>
            <p:spPr>
              <a:xfrm>
                <a:off x="3958364" y="4381067"/>
                <a:ext cx="17953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60</a:t>
                </a:r>
              </a:p>
            </p:txBody>
          </p:sp>
          <p:sp>
            <p:nvSpPr>
              <p:cNvPr id="3549" name="Google Shape;3549;p504"/>
              <p:cNvSpPr txBox="1"/>
              <p:nvPr/>
            </p:nvSpPr>
            <p:spPr>
              <a:xfrm>
                <a:off x="4762063" y="4381067"/>
                <a:ext cx="17953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80</a:t>
                </a:r>
              </a:p>
            </p:txBody>
          </p:sp>
          <p:sp>
            <p:nvSpPr>
              <p:cNvPr id="3550" name="Google Shape;3550;p504"/>
              <p:cNvSpPr txBox="1"/>
              <p:nvPr/>
            </p:nvSpPr>
            <p:spPr>
              <a:xfrm>
                <a:off x="5541123" y="4381067"/>
                <a:ext cx="25320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100</a:t>
                </a:r>
              </a:p>
            </p:txBody>
          </p:sp>
          <p:sp>
            <p:nvSpPr>
              <p:cNvPr id="3551" name="Google Shape;3551;p504"/>
              <p:cNvSpPr txBox="1"/>
              <p:nvPr/>
            </p:nvSpPr>
            <p:spPr>
              <a:xfrm>
                <a:off x="6326595" y="4381067"/>
                <a:ext cx="24045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120</a:t>
                </a:r>
              </a:p>
            </p:txBody>
          </p:sp>
          <p:sp>
            <p:nvSpPr>
              <p:cNvPr id="3552" name="Google Shape;3552;p504"/>
              <p:cNvSpPr txBox="1"/>
              <p:nvPr/>
            </p:nvSpPr>
            <p:spPr>
              <a:xfrm>
                <a:off x="7180454" y="4381067"/>
                <a:ext cx="246863"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140</a:t>
                </a:r>
              </a:p>
            </p:txBody>
          </p:sp>
        </p:grpSp>
        <p:sp>
          <p:nvSpPr>
            <p:cNvPr id="3553" name="Google Shape;3553;p504"/>
            <p:cNvSpPr txBox="1"/>
            <p:nvPr/>
          </p:nvSpPr>
          <p:spPr>
            <a:xfrm rot="-5400000">
              <a:off x="170081" y="3715554"/>
              <a:ext cx="87524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Iteraciones del CV</a:t>
              </a:r>
              <a:endParaRPr lang="es-ES">
                <a:latin typeface="SamsungOne 400" pitchFamily="34" charset="0"/>
                <a:ea typeface="SamsungOne 400" pitchFamily="34" charset="0"/>
              </a:endParaRPr>
            </a:p>
          </p:txBody>
        </p:sp>
        <p:grpSp>
          <p:nvGrpSpPr>
            <p:cNvPr id="3554" name="Google Shape;3554;p504"/>
            <p:cNvGrpSpPr/>
            <p:nvPr/>
          </p:nvGrpSpPr>
          <p:grpSpPr>
            <a:xfrm>
              <a:off x="7865370" y="3659750"/>
              <a:ext cx="1603911" cy="738900"/>
              <a:chOff x="8369167" y="4237197"/>
              <a:chExt cx="1603911" cy="738900"/>
            </a:xfrm>
          </p:grpSpPr>
          <p:sp>
            <p:nvSpPr>
              <p:cNvPr id="3555" name="Google Shape;3555;p504"/>
              <p:cNvSpPr txBox="1"/>
              <p:nvPr/>
            </p:nvSpPr>
            <p:spPr>
              <a:xfrm>
                <a:off x="8726578" y="4237197"/>
                <a:ext cx="1246500" cy="738900"/>
              </a:xfrm>
              <a:prstGeom prst="rect">
                <a:avLst/>
              </a:prstGeom>
              <a:solidFill>
                <a:schemeClr val="lt1"/>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Datos de entrenamiento</a:t>
                </a:r>
              </a:p>
              <a:p>
                <a:pPr>
                  <a:buSzPts val="1200"/>
                </a:pPr>
                <a:r>
                  <a:rPr lang="es-ES" sz="1200">
                    <a:solidFill>
                      <a:schemeClr val="dk1"/>
                    </a:solidFill>
                    <a:latin typeface="SamsungOne 400" pitchFamily="34" charset="0"/>
                    <a:ea typeface="SamsungOne 400" pitchFamily="34" charset="0"/>
                  </a:rPr>
                  <a:t>Datos de la prueba</a:t>
                </a:r>
              </a:p>
            </p:txBody>
          </p:sp>
          <p:sp>
            <p:nvSpPr>
              <p:cNvPr id="3556" name="Google Shape;3556;p504"/>
              <p:cNvSpPr/>
              <p:nvPr/>
            </p:nvSpPr>
            <p:spPr>
              <a:xfrm>
                <a:off x="8370469" y="4610271"/>
                <a:ext cx="258900" cy="125700"/>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57" name="Google Shape;3557;p504"/>
              <p:cNvSpPr/>
              <p:nvPr/>
            </p:nvSpPr>
            <p:spPr>
              <a:xfrm>
                <a:off x="8369167" y="4264857"/>
                <a:ext cx="258864" cy="1257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sp>
        <p:nvSpPr>
          <p:cNvPr id="5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5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9"/>
        <p:cNvGrpSpPr/>
        <p:nvPr/>
      </p:nvGrpSpPr>
      <p:grpSpPr>
        <a:xfrm>
          <a:off x="0" y="0"/>
          <a:ext cx="0" cy="0"/>
          <a:chOff x="0" y="0"/>
          <a:chExt cx="0" cy="0"/>
        </a:xfrm>
      </p:grpSpPr>
      <p:sp>
        <p:nvSpPr>
          <p:cNvPr id="3583" name="Google Shape;3583;p506"/>
          <p:cNvSpPr/>
          <p:nvPr/>
        </p:nvSpPr>
        <p:spPr>
          <a:xfrm>
            <a:off x="463992" y="1133566"/>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Curva de aprendizaje</a:t>
            </a:r>
            <a:endParaRPr lang="es-ES" dirty="0">
              <a:latin typeface="Samsung Sharp Sans" pitchFamily="2" charset="0"/>
              <a:ea typeface="Samsung Sharp Sans" pitchFamily="2" charset="0"/>
              <a:cs typeface="Samsung Sharp Sans" pitchFamily="2" charset="0"/>
            </a:endParaRPr>
          </a:p>
        </p:txBody>
      </p:sp>
      <p:sp>
        <p:nvSpPr>
          <p:cNvPr id="3584" name="Google Shape;3584;p506"/>
          <p:cNvSpPr/>
          <p:nvPr/>
        </p:nvSpPr>
        <p:spPr>
          <a:xfrm>
            <a:off x="1003049" y="1503440"/>
            <a:ext cx="8780714" cy="391628"/>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600" dirty="0" err="1">
                <a:solidFill>
                  <a:srgbClr val="262626"/>
                </a:solidFill>
                <a:latin typeface="SamsungOne 400" pitchFamily="34" charset="0"/>
                <a:ea typeface="SamsungOne 400" pitchFamily="34" charset="0"/>
              </a:rPr>
              <a:t>pip</a:t>
            </a:r>
            <a:r>
              <a:rPr lang="es-ES" sz="1600" dirty="0">
                <a:solidFill>
                  <a:srgbClr val="262626"/>
                </a:solidFill>
                <a:latin typeface="SamsungOne 400" pitchFamily="34" charset="0"/>
                <a:ea typeface="SamsungOne 400" pitchFamily="34" charset="0"/>
              </a:rPr>
              <a:t> </a:t>
            </a:r>
            <a:r>
              <a:rPr lang="es-ES" sz="1600" dirty="0" err="1">
                <a:solidFill>
                  <a:srgbClr val="262626"/>
                </a:solidFill>
                <a:latin typeface="SamsungOne 400" pitchFamily="34" charset="0"/>
                <a:ea typeface="SamsungOne 400" pitchFamily="34" charset="0"/>
              </a:rPr>
              <a:t>install</a:t>
            </a:r>
            <a:r>
              <a:rPr lang="es-ES" sz="1600" dirty="0">
                <a:solidFill>
                  <a:srgbClr val="262626"/>
                </a:solidFill>
                <a:latin typeface="SamsungOne 400" pitchFamily="34" charset="0"/>
                <a:ea typeface="SamsungOne 400" pitchFamily="34" charset="0"/>
              </a:rPr>
              <a:t> </a:t>
            </a:r>
            <a:r>
              <a:rPr lang="es-ES" sz="1600" dirty="0" err="1">
                <a:solidFill>
                  <a:srgbClr val="262626"/>
                </a:solidFill>
                <a:latin typeface="SamsungOne 400" pitchFamily="34" charset="0"/>
                <a:ea typeface="SamsungOne 400" pitchFamily="34" charset="0"/>
              </a:rPr>
              <a:t>scikit-plot</a:t>
            </a:r>
            <a:endParaRPr lang="es-ES" sz="1800" dirty="0">
              <a:latin typeface="SamsungOne 400" pitchFamily="34" charset="0"/>
              <a:ea typeface="SamsungOne 400" pitchFamily="34" charset="0"/>
            </a:endParaRPr>
          </a:p>
        </p:txBody>
      </p:sp>
      <p:sp>
        <p:nvSpPr>
          <p:cNvPr id="3585" name="Google Shape;3585;p506"/>
          <p:cNvSpPr/>
          <p:nvPr/>
        </p:nvSpPr>
        <p:spPr>
          <a:xfrm>
            <a:off x="1811337" y="2086914"/>
            <a:ext cx="8677276" cy="3970381"/>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586" name="Google Shape;3586;p506"/>
          <p:cNvPicPr preferRelativeResize="0"/>
          <p:nvPr/>
        </p:nvPicPr>
        <p:blipFill rotWithShape="1">
          <a:blip r:embed="rId3">
            <a:alphaModFix/>
          </a:blip>
          <a:srcRect l="337" r="1250"/>
          <a:stretch/>
        </p:blipFill>
        <p:spPr>
          <a:xfrm>
            <a:off x="1992313" y="2148419"/>
            <a:ext cx="8496300" cy="3826980"/>
          </a:xfrm>
          <a:prstGeom prst="rect">
            <a:avLst/>
          </a:prstGeom>
          <a:noFill/>
          <a:ln>
            <a:noFill/>
          </a:ln>
        </p:spPr>
      </p:pic>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3" name="Google Shape;3643;p511"/>
          <p:cNvSpPr/>
          <p:nvPr/>
        </p:nvSpPr>
        <p:spPr>
          <a:xfrm>
            <a:off x="209992" y="1081978"/>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Estrategia de optimización del modelo</a:t>
            </a:r>
          </a:p>
        </p:txBody>
      </p:sp>
      <p:sp>
        <p:nvSpPr>
          <p:cNvPr id="3644" name="Google Shape;3644;p511"/>
          <p:cNvSpPr/>
          <p:nvPr/>
        </p:nvSpPr>
        <p:spPr>
          <a:xfrm>
            <a:off x="677918" y="1681120"/>
            <a:ext cx="10609842" cy="4597907"/>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600" b="1" dirty="0">
                <a:solidFill>
                  <a:srgbClr val="1429A0"/>
                </a:solidFill>
                <a:latin typeface="SamsungOne 400" pitchFamily="34" charset="0"/>
                <a:ea typeface="SamsungOne 400" pitchFamily="34" charset="0"/>
              </a:rPr>
              <a:t>#Hiperparámetro</a:t>
            </a:r>
          </a:p>
          <a:p>
            <a:pPr marL="361950" lvl="1" indent="-180975"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En el aprendizaje automático, la máquina aprende los datos y encuentra los parámetros por sí misma.</a:t>
            </a:r>
            <a:br>
              <a:rPr lang="es-ES" sz="1600" dirty="0">
                <a:solidFill>
                  <a:srgbClr val="262626"/>
                </a:solidFill>
                <a:latin typeface="SamsungOne 400" pitchFamily="34" charset="0"/>
                <a:ea typeface="SamsungOne 400" pitchFamily="34" charset="0"/>
              </a:rPr>
            </a:br>
            <a:r>
              <a:rPr lang="es-ES" sz="1600" dirty="0">
                <a:solidFill>
                  <a:srgbClr val="262626"/>
                </a:solidFill>
                <a:latin typeface="SamsungOne 400" pitchFamily="34" charset="0"/>
                <a:ea typeface="SamsungOne 400" pitchFamily="34" charset="0"/>
              </a:rPr>
              <a:t>Los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se refieren a los parámetros que deben ser designados directamente por un humano, ya que no pueden ser encontrados por la máquina.</a:t>
            </a:r>
            <a:br>
              <a:rPr lang="es-ES" sz="1600" dirty="0">
                <a:solidFill>
                  <a:srgbClr val="262626"/>
                </a:solidFill>
                <a:latin typeface="SamsungOne 400" pitchFamily="34" charset="0"/>
                <a:ea typeface="SamsungOne 400" pitchFamily="34" charset="0"/>
              </a:rPr>
            </a:br>
            <a:r>
              <a:rPr lang="es-ES" sz="1600" dirty="0">
                <a:solidFill>
                  <a:srgbClr val="262626"/>
                </a:solidFill>
                <a:latin typeface="SamsungOne 400" pitchFamily="34" charset="0"/>
                <a:ea typeface="SamsungOne 400" pitchFamily="34" charset="0"/>
              </a:rPr>
              <a:t>En el </a:t>
            </a:r>
            <a:r>
              <a:rPr lang="es-ES" sz="1600" dirty="0" err="1">
                <a:solidFill>
                  <a:srgbClr val="262626"/>
                </a:solidFill>
                <a:latin typeface="SamsungOne 400" pitchFamily="34" charset="0"/>
                <a:ea typeface="SamsungOne 400" pitchFamily="34" charset="0"/>
              </a:rPr>
              <a:t>scikit-learn</a:t>
            </a:r>
            <a:r>
              <a:rPr lang="es-ES" sz="1600" dirty="0">
                <a:solidFill>
                  <a:srgbClr val="262626"/>
                </a:solidFill>
                <a:latin typeface="SamsungOne 400" pitchFamily="34" charset="0"/>
                <a:ea typeface="SamsungOne 400" pitchFamily="34" charset="0"/>
              </a:rPr>
              <a:t>, es posible establecer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para instanciar un algoritmo.</a:t>
            </a:r>
          </a:p>
          <a:p>
            <a:pPr marL="914400" algn="just">
              <a:spcBef>
                <a:spcPts val="800"/>
              </a:spcBef>
            </a:pPr>
            <a:endParaRPr lang="es-ES" sz="1600" dirty="0">
              <a:solidFill>
                <a:srgbClr val="262626"/>
              </a:solidFill>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600" b="1" dirty="0">
                <a:solidFill>
                  <a:srgbClr val="1429A0"/>
                </a:solidFill>
                <a:latin typeface="SamsungOne 400" pitchFamily="34" charset="0"/>
                <a:ea typeface="SamsungOne 400" pitchFamily="34" charset="0"/>
              </a:rPr>
              <a:t>#Búsqueda de </a:t>
            </a:r>
            <a:r>
              <a:rPr lang="es-ES" sz="1600" b="1" dirty="0" err="1">
                <a:solidFill>
                  <a:srgbClr val="1429A0"/>
                </a:solidFill>
                <a:latin typeface="SamsungOne 400" pitchFamily="34" charset="0"/>
                <a:ea typeface="SamsungOne 400" pitchFamily="34" charset="0"/>
              </a:rPr>
              <a:t>hiperparámetros</a:t>
            </a:r>
            <a:r>
              <a:rPr lang="es-ES" sz="1600" b="1" dirty="0">
                <a:solidFill>
                  <a:srgbClr val="1429A0"/>
                </a:solidFill>
                <a:latin typeface="SamsungOne 400" pitchFamily="34" charset="0"/>
                <a:ea typeface="SamsungOne 400" pitchFamily="34" charset="0"/>
              </a:rPr>
              <a:t> mediante </a:t>
            </a:r>
            <a:r>
              <a:rPr lang="es-ES" sz="1600" b="1" dirty="0" err="1">
                <a:solidFill>
                  <a:srgbClr val="1429A0"/>
                </a:solidFill>
                <a:latin typeface="SamsungOne 400" pitchFamily="34" charset="0"/>
                <a:ea typeface="SamsungOne 400" pitchFamily="34" charset="0"/>
              </a:rPr>
              <a:t>GridSearchCV</a:t>
            </a:r>
            <a:endParaRPr lang="es-ES" sz="1600" b="1" dirty="0">
              <a:solidFill>
                <a:srgbClr val="1429A0"/>
              </a:solidFill>
              <a:latin typeface="SamsungOne 400" pitchFamily="34" charset="0"/>
              <a:ea typeface="SamsungOne 400" pitchFamily="34" charset="0"/>
            </a:endParaRPr>
          </a:p>
          <a:p>
            <a:pPr marL="361950" lvl="1" indent="-180975"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En general, los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se encuentran por la experiencia del analista.</a:t>
            </a:r>
            <a:br>
              <a:rPr lang="es-ES" sz="1600" dirty="0">
                <a:solidFill>
                  <a:srgbClr val="262626"/>
                </a:solidFill>
                <a:latin typeface="SamsungOne 400" pitchFamily="34" charset="0"/>
                <a:ea typeface="SamsungOne 400" pitchFamily="34" charset="0"/>
              </a:rPr>
            </a:br>
            <a:r>
              <a:rPr lang="es-ES" sz="1600" dirty="0">
                <a:solidFill>
                  <a:srgbClr val="262626"/>
                </a:solidFill>
                <a:latin typeface="SamsungOne 400" pitchFamily="34" charset="0"/>
                <a:ea typeface="SamsungOne 400" pitchFamily="34" charset="0"/>
              </a:rPr>
              <a:t>El </a:t>
            </a:r>
            <a:r>
              <a:rPr lang="es-ES" sz="1600" dirty="0" err="1">
                <a:solidFill>
                  <a:srgbClr val="262626"/>
                </a:solidFill>
                <a:latin typeface="SamsungOne 400" pitchFamily="34" charset="0"/>
                <a:ea typeface="SamsungOne 400" pitchFamily="34" charset="0"/>
              </a:rPr>
              <a:t>scikit-learn</a:t>
            </a:r>
            <a:r>
              <a:rPr lang="es-ES" sz="1600" dirty="0">
                <a:solidFill>
                  <a:srgbClr val="262626"/>
                </a:solidFill>
                <a:latin typeface="SamsungOne 400" pitchFamily="34" charset="0"/>
                <a:ea typeface="SamsungOne 400" pitchFamily="34" charset="0"/>
              </a:rPr>
              <a:t> proporciona la función </a:t>
            </a:r>
            <a:r>
              <a:rPr lang="es-ES" sz="1600" dirty="0" err="1">
                <a:solidFill>
                  <a:srgbClr val="262626"/>
                </a:solidFill>
                <a:latin typeface="SamsungOne 400" pitchFamily="34" charset="0"/>
                <a:ea typeface="SamsungOne 400" pitchFamily="34" charset="0"/>
              </a:rPr>
              <a:t>GridSearchCV</a:t>
            </a:r>
            <a:r>
              <a:rPr lang="es-ES" sz="1600" dirty="0">
                <a:solidFill>
                  <a:srgbClr val="262626"/>
                </a:solidFill>
                <a:latin typeface="SamsungOne 400" pitchFamily="34" charset="0"/>
                <a:ea typeface="SamsungOne 400" pitchFamily="34" charset="0"/>
              </a:rPr>
              <a:t> que encuentra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y es una función que enumera todo el número de casos relativos a la combinación de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en una cuadrícula y aprende y realiza la medición del rendimiento de cada combinación. Puede parecer que se trabaja sin ningún plan, pero el trabajo lo realiza automáticamente la máquina, ya que el rango de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es designado por el analista. Aunque lleva algo de tiempo, facilita la búsqueda de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a:t>
            </a:r>
            <a:endParaRPr lang="es-ES" sz="1800"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De forma similar a los algoritmos, instancie también el </a:t>
            </a:r>
            <a:r>
              <a:rPr lang="es-ES" sz="1600" dirty="0" err="1">
                <a:solidFill>
                  <a:srgbClr val="262626"/>
                </a:solidFill>
                <a:latin typeface="SamsungOne 400" pitchFamily="34" charset="0"/>
                <a:ea typeface="SamsungOne 400" pitchFamily="34" charset="0"/>
              </a:rPr>
              <a:t>GridSearchCV</a:t>
            </a:r>
            <a:r>
              <a:rPr lang="es-ES" sz="1600" dirty="0">
                <a:solidFill>
                  <a:srgbClr val="262626"/>
                </a:solidFill>
                <a:latin typeface="SamsungOne 400" pitchFamily="34" charset="0"/>
                <a:ea typeface="SamsungOne 400" pitchFamily="34" charset="0"/>
              </a:rPr>
              <a:t>. Al instanciar, envíe el modelo de algoritmo instanciado como argumento de la opción de estimador. Para </a:t>
            </a:r>
            <a:r>
              <a:rPr lang="es-ES" sz="1600" dirty="0" err="1">
                <a:solidFill>
                  <a:srgbClr val="262626"/>
                </a:solidFill>
                <a:latin typeface="SamsungOne 400" pitchFamily="34" charset="0"/>
                <a:ea typeface="SamsungOne 400" pitchFamily="34" charset="0"/>
              </a:rPr>
              <a:t>param_grid</a:t>
            </a:r>
            <a:r>
              <a:rPr lang="es-ES" sz="1600" dirty="0">
                <a:solidFill>
                  <a:srgbClr val="262626"/>
                </a:solidFill>
                <a:latin typeface="SamsungOne 400" pitchFamily="34" charset="0"/>
                <a:ea typeface="SamsungOne 400" pitchFamily="34" charset="0"/>
              </a:rPr>
              <a:t>, envíe el diccionario que contiene los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para las pruebas como argumento.</a:t>
            </a: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0"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9"/>
        <p:cNvGrpSpPr/>
        <p:nvPr/>
      </p:nvGrpSpPr>
      <p:grpSpPr>
        <a:xfrm>
          <a:off x="0" y="0"/>
          <a:ext cx="0" cy="0"/>
          <a:chOff x="0" y="0"/>
          <a:chExt cx="0" cy="0"/>
        </a:xfrm>
      </p:grpSpPr>
      <p:sp>
        <p:nvSpPr>
          <p:cNvPr id="3653" name="Google Shape;3653;p512"/>
          <p:cNvSpPr/>
          <p:nvPr/>
        </p:nvSpPr>
        <p:spPr>
          <a:xfrm>
            <a:off x="543560" y="1210640"/>
            <a:ext cx="11104880" cy="1107996"/>
          </a:xfrm>
          <a:prstGeom prst="rect">
            <a:avLst/>
          </a:prstGeom>
          <a:noFill/>
          <a:ln>
            <a:noFill/>
          </a:ln>
        </p:spPr>
        <p:txBody>
          <a:bodyPr spcFirstLastPara="1" wrap="square" lIns="0" tIns="0" rIns="0" bIns="0" anchor="t" anchorCtr="0">
            <a:spAutoFit/>
          </a:bodyPr>
          <a:lstStyle/>
          <a:p>
            <a:pPr marL="115888" indent="-115888" algn="just">
              <a:buClr>
                <a:schemeClr val="dk1"/>
              </a:buClr>
              <a:buSzPts val="1680"/>
              <a:buFont typeface="Arial"/>
              <a:buChar char="•"/>
            </a:pPr>
            <a:r>
              <a:rPr lang="es-ES" sz="1800" dirty="0">
                <a:solidFill>
                  <a:schemeClr val="dk1"/>
                </a:solidFill>
                <a:latin typeface="SamsungOne 400" pitchFamily="34" charset="0"/>
                <a:ea typeface="SamsungOne 400" pitchFamily="34" charset="0"/>
                <a:cs typeface="Samsung Sharp Sans" pitchFamily="2" charset="0"/>
              </a:rPr>
              <a:t>El número total posible de casos que se pueden realizar con los parámetros del problema de práctica es de 1600. Como k=10 en la validación cruzada K-</a:t>
            </a:r>
            <a:r>
              <a:rPr lang="es-ES" sz="1800" dirty="0" err="1">
                <a:solidFill>
                  <a:schemeClr val="dk1"/>
                </a:solidFill>
                <a:latin typeface="SamsungOne 400" pitchFamily="34" charset="0"/>
                <a:ea typeface="SamsungOne 400" pitchFamily="34" charset="0"/>
                <a:cs typeface="Samsung Sharp Sans" pitchFamily="2" charset="0"/>
              </a:rPr>
              <a:t>fold</a:t>
            </a:r>
            <a:r>
              <a:rPr lang="es-ES" sz="1800" dirty="0">
                <a:solidFill>
                  <a:schemeClr val="dk1"/>
                </a:solidFill>
                <a:latin typeface="SamsungOne 400" pitchFamily="34" charset="0"/>
                <a:ea typeface="SamsungOne 400" pitchFamily="34" charset="0"/>
                <a:cs typeface="Samsung Sharp Sans" pitchFamily="2" charset="0"/>
              </a:rPr>
              <a:t>, se realizaron 10 validaciones cruzadas para cada caso, de modo que se hizo un total de 16.000 entrenamientos. La siguiente tabla muestra las combinaciones de </a:t>
            </a:r>
            <a:r>
              <a:rPr lang="es-ES" sz="1800" dirty="0" err="1">
                <a:solidFill>
                  <a:schemeClr val="dk1"/>
                </a:solidFill>
                <a:latin typeface="SamsungOne 400" pitchFamily="34" charset="0"/>
                <a:ea typeface="SamsungOne 400" pitchFamily="34" charset="0"/>
                <a:cs typeface="Samsung Sharp Sans" pitchFamily="2" charset="0"/>
              </a:rPr>
              <a:t>hiperparámetros</a:t>
            </a:r>
            <a:r>
              <a:rPr lang="es-ES" sz="1800" dirty="0">
                <a:solidFill>
                  <a:schemeClr val="dk1"/>
                </a:solidFill>
                <a:latin typeface="SamsungOne 400" pitchFamily="34" charset="0"/>
                <a:ea typeface="SamsungOne 400" pitchFamily="34" charset="0"/>
                <a:cs typeface="Samsung Sharp Sans" pitchFamily="2" charset="0"/>
              </a:rPr>
              <a:t> en el problema de práctica. </a:t>
            </a:r>
            <a:endParaRPr lang="es-ES" sz="1800" dirty="0">
              <a:latin typeface="SamsungOne 400" pitchFamily="34" charset="0"/>
              <a:ea typeface="SamsungOne 400" pitchFamily="34" charset="0"/>
              <a:cs typeface="Samsung Sharp Sans" pitchFamily="2" charset="0"/>
            </a:endParaRPr>
          </a:p>
        </p:txBody>
      </p:sp>
      <p:sp>
        <p:nvSpPr>
          <p:cNvPr id="3654" name="Google Shape;3654;p512"/>
          <p:cNvSpPr/>
          <p:nvPr/>
        </p:nvSpPr>
        <p:spPr>
          <a:xfrm>
            <a:off x="543560" y="2463252"/>
            <a:ext cx="11104880" cy="1232883"/>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600" dirty="0">
                <a:solidFill>
                  <a:schemeClr val="dk1"/>
                </a:solidFill>
                <a:latin typeface="SamsungOne 400" pitchFamily="34" charset="0"/>
                <a:ea typeface="SamsungOne 400" pitchFamily="34" charset="0"/>
              </a:rPr>
              <a:t>Los parámetros óptimos y el rendimiento optimizado encontrados con </a:t>
            </a:r>
            <a:r>
              <a:rPr lang="es-ES" sz="1600" dirty="0" err="1">
                <a:solidFill>
                  <a:schemeClr val="dk1"/>
                </a:solidFill>
                <a:latin typeface="SamsungOne 400" pitchFamily="34" charset="0"/>
                <a:ea typeface="SamsungOne 400" pitchFamily="34" charset="0"/>
              </a:rPr>
              <a:t>GridSearCV</a:t>
            </a:r>
            <a:r>
              <a:rPr lang="es-ES" sz="1600" dirty="0">
                <a:solidFill>
                  <a:schemeClr val="dk1"/>
                </a:solidFill>
                <a:latin typeface="SamsungOne 400" pitchFamily="34" charset="0"/>
                <a:ea typeface="SamsungOne 400" pitchFamily="34" charset="0"/>
              </a:rPr>
              <a:t> se registran en los atributos </a:t>
            </a:r>
            <a:r>
              <a:rPr lang="es-ES" sz="1600" dirty="0" err="1">
                <a:solidFill>
                  <a:schemeClr val="dk1"/>
                </a:solidFill>
                <a:latin typeface="SamsungOne 400" pitchFamily="34" charset="0"/>
                <a:ea typeface="SamsungOne 400" pitchFamily="34" charset="0"/>
              </a:rPr>
              <a:t>best_params_y</a:t>
            </a:r>
            <a:r>
              <a:rPr lang="es-ES" sz="1600" dirty="0">
                <a:solidFill>
                  <a:schemeClr val="dk1"/>
                </a:solidFill>
                <a:latin typeface="SamsungOne 400" pitchFamily="34" charset="0"/>
                <a:ea typeface="SamsungOne 400" pitchFamily="34" charset="0"/>
              </a:rPr>
              <a:t> </a:t>
            </a:r>
            <a:r>
              <a:rPr lang="es-ES" sz="1600" dirty="0" err="1">
                <a:solidFill>
                  <a:schemeClr val="dk1"/>
                </a:solidFill>
                <a:latin typeface="SamsungOne 400" pitchFamily="34" charset="0"/>
                <a:ea typeface="SamsungOne 400" pitchFamily="34" charset="0"/>
              </a:rPr>
              <a:t>best_score</a:t>
            </a:r>
            <a:r>
              <a:rPr lang="es-ES" sz="1600" dirty="0">
                <a:solidFill>
                  <a:schemeClr val="dk1"/>
                </a:solidFill>
                <a:latin typeface="SamsungOne 400" pitchFamily="34" charset="0"/>
                <a:ea typeface="SamsungOne 400" pitchFamily="34" charset="0"/>
              </a:rPr>
              <a:t>_. </a:t>
            </a:r>
            <a:endParaRPr lang="es-ES" sz="1800"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600" dirty="0">
                <a:solidFill>
                  <a:schemeClr val="dk1"/>
                </a:solidFill>
                <a:latin typeface="SamsungOne 400" pitchFamily="34" charset="0"/>
                <a:ea typeface="SamsungOne 400" pitchFamily="34" charset="0"/>
              </a:rPr>
              <a:t>Si la opción </a:t>
            </a:r>
            <a:r>
              <a:rPr lang="es-ES" sz="1600" dirty="0" err="1">
                <a:solidFill>
                  <a:schemeClr val="dk1"/>
                </a:solidFill>
                <a:latin typeface="SamsungOne 400" pitchFamily="34" charset="0"/>
                <a:ea typeface="SamsungOne 400" pitchFamily="34" charset="0"/>
              </a:rPr>
              <a:t>refit</a:t>
            </a:r>
            <a:r>
              <a:rPr lang="es-ES" sz="1600" dirty="0">
                <a:solidFill>
                  <a:schemeClr val="dk1"/>
                </a:solidFill>
                <a:latin typeface="SamsungOne 400" pitchFamily="34" charset="0"/>
                <a:ea typeface="SamsungOne 400" pitchFamily="34" charset="0"/>
              </a:rPr>
              <a:t> está configurada como True, entrena el modelo con los </a:t>
            </a:r>
            <a:r>
              <a:rPr lang="es-ES" sz="1600" dirty="0" err="1">
                <a:solidFill>
                  <a:schemeClr val="dk1"/>
                </a:solidFill>
                <a:latin typeface="SamsungOne 400" pitchFamily="34" charset="0"/>
                <a:ea typeface="SamsungOne 400" pitchFamily="34" charset="0"/>
              </a:rPr>
              <a:t>hiperparámetros</a:t>
            </a:r>
            <a:r>
              <a:rPr lang="es-ES" sz="1600" dirty="0">
                <a:solidFill>
                  <a:schemeClr val="dk1"/>
                </a:solidFill>
                <a:latin typeface="SamsungOne 400" pitchFamily="34" charset="0"/>
                <a:ea typeface="SamsungOne 400" pitchFamily="34" charset="0"/>
              </a:rPr>
              <a:t> óptimos y los registra en el atributo </a:t>
            </a:r>
            <a:r>
              <a:rPr lang="es-ES" sz="1600" dirty="0" err="1">
                <a:solidFill>
                  <a:schemeClr val="dk1"/>
                </a:solidFill>
                <a:latin typeface="SamsungOne 400" pitchFamily="34" charset="0"/>
                <a:ea typeface="SamsungOne 400" pitchFamily="34" charset="0"/>
              </a:rPr>
              <a:t>best_estimator</a:t>
            </a:r>
            <a:r>
              <a:rPr lang="es-ES" sz="1600" dirty="0">
                <a:solidFill>
                  <a:schemeClr val="dk1"/>
                </a:solidFill>
                <a:latin typeface="SamsungOne 400" pitchFamily="34" charset="0"/>
                <a:ea typeface="SamsungOne 400" pitchFamily="34" charset="0"/>
              </a:rPr>
              <a:t>_.</a:t>
            </a:r>
          </a:p>
        </p:txBody>
      </p:sp>
      <p:graphicFrame>
        <p:nvGraphicFramePr>
          <p:cNvPr id="3655" name="Google Shape;3655;p512"/>
          <p:cNvGraphicFramePr/>
          <p:nvPr>
            <p:extLst>
              <p:ext uri="{D42A27DB-BD31-4B8C-83A1-F6EECF244321}">
                <p14:modId xmlns:p14="http://schemas.microsoft.com/office/powerpoint/2010/main" val="3329661292"/>
              </p:ext>
            </p:extLst>
          </p:nvPr>
        </p:nvGraphicFramePr>
        <p:xfrm>
          <a:off x="1724744" y="3939863"/>
          <a:ext cx="8773125" cy="2231020"/>
        </p:xfrm>
        <a:graphic>
          <a:graphicData uri="http://schemas.openxmlformats.org/drawingml/2006/table">
            <a:tbl>
              <a:tblPr>
                <a:noFill/>
                <a:tableStyleId>{2DA71C9E-2CC4-4ECF-8513-781B4748C846}</a:tableStyleId>
              </a:tblPr>
              <a:tblGrid>
                <a:gridCol w="2066875">
                  <a:extLst>
                    <a:ext uri="{9D8B030D-6E8A-4147-A177-3AD203B41FA5}">
                      <a16:colId xmlns:a16="http://schemas.microsoft.com/office/drawing/2014/main" val="20000"/>
                    </a:ext>
                  </a:extLst>
                </a:gridCol>
                <a:gridCol w="582150">
                  <a:extLst>
                    <a:ext uri="{9D8B030D-6E8A-4147-A177-3AD203B41FA5}">
                      <a16:colId xmlns:a16="http://schemas.microsoft.com/office/drawing/2014/main" val="20001"/>
                    </a:ext>
                  </a:extLst>
                </a:gridCol>
                <a:gridCol w="596975">
                  <a:extLst>
                    <a:ext uri="{9D8B030D-6E8A-4147-A177-3AD203B41FA5}">
                      <a16:colId xmlns:a16="http://schemas.microsoft.com/office/drawing/2014/main" val="20002"/>
                    </a:ext>
                  </a:extLst>
                </a:gridCol>
                <a:gridCol w="582150">
                  <a:extLst>
                    <a:ext uri="{9D8B030D-6E8A-4147-A177-3AD203B41FA5}">
                      <a16:colId xmlns:a16="http://schemas.microsoft.com/office/drawing/2014/main" val="20003"/>
                    </a:ext>
                  </a:extLst>
                </a:gridCol>
                <a:gridCol w="596975">
                  <a:extLst>
                    <a:ext uri="{9D8B030D-6E8A-4147-A177-3AD203B41FA5}">
                      <a16:colId xmlns:a16="http://schemas.microsoft.com/office/drawing/2014/main" val="20004"/>
                    </a:ext>
                  </a:extLst>
                </a:gridCol>
                <a:gridCol w="556050">
                  <a:extLst>
                    <a:ext uri="{9D8B030D-6E8A-4147-A177-3AD203B41FA5}">
                      <a16:colId xmlns:a16="http://schemas.microsoft.com/office/drawing/2014/main" val="20005"/>
                    </a:ext>
                  </a:extLst>
                </a:gridCol>
                <a:gridCol w="291450">
                  <a:extLst>
                    <a:ext uri="{9D8B030D-6E8A-4147-A177-3AD203B41FA5}">
                      <a16:colId xmlns:a16="http://schemas.microsoft.com/office/drawing/2014/main" val="20006"/>
                    </a:ext>
                  </a:extLst>
                </a:gridCol>
                <a:gridCol w="700100">
                  <a:extLst>
                    <a:ext uri="{9D8B030D-6E8A-4147-A177-3AD203B41FA5}">
                      <a16:colId xmlns:a16="http://schemas.microsoft.com/office/drawing/2014/main" val="20007"/>
                    </a:ext>
                  </a:extLst>
                </a:gridCol>
                <a:gridCol w="700100">
                  <a:extLst>
                    <a:ext uri="{9D8B030D-6E8A-4147-A177-3AD203B41FA5}">
                      <a16:colId xmlns:a16="http://schemas.microsoft.com/office/drawing/2014/main" val="20008"/>
                    </a:ext>
                  </a:extLst>
                </a:gridCol>
                <a:gridCol w="700100">
                  <a:extLst>
                    <a:ext uri="{9D8B030D-6E8A-4147-A177-3AD203B41FA5}">
                      <a16:colId xmlns:a16="http://schemas.microsoft.com/office/drawing/2014/main" val="20009"/>
                    </a:ext>
                  </a:extLst>
                </a:gridCol>
                <a:gridCol w="700100">
                  <a:extLst>
                    <a:ext uri="{9D8B030D-6E8A-4147-A177-3AD203B41FA5}">
                      <a16:colId xmlns:a16="http://schemas.microsoft.com/office/drawing/2014/main" val="20010"/>
                    </a:ext>
                  </a:extLst>
                </a:gridCol>
                <a:gridCol w="700100">
                  <a:extLst>
                    <a:ext uri="{9D8B030D-6E8A-4147-A177-3AD203B41FA5}">
                      <a16:colId xmlns:a16="http://schemas.microsoft.com/office/drawing/2014/main" val="20011"/>
                    </a:ext>
                  </a:extLst>
                </a:gridCol>
              </a:tblGrid>
              <a:tr h="233475">
                <a:tc>
                  <a:txBody>
                    <a:bodyPr/>
                    <a:lstStyle/>
                    <a:p>
                      <a:pPr marL="0" marR="0" lvl="0" indent="0" algn="l" rtl="0">
                        <a:lnSpc>
                          <a:spcPct val="100000"/>
                        </a:lnSpc>
                        <a:spcBef>
                          <a:spcPts val="0"/>
                        </a:spcBef>
                        <a:spcAft>
                          <a:spcPts val="0"/>
                        </a:spcAft>
                        <a:buClr>
                          <a:srgbClr val="000000"/>
                        </a:buClr>
                        <a:buSzPts val="1300"/>
                        <a:buFont typeface="Arial"/>
                        <a:buNone/>
                      </a:pPr>
                      <a:endParaRPr lang="es-ES" sz="1100" b="1" u="none" strike="noStrike" cap="none" noProof="0">
                        <a:latin typeface="SamsungOne 400" pitchFamily="34" charset="0"/>
                        <a:ea typeface="SamsungOne 400" pitchFamily="34" charset="0"/>
                        <a:cs typeface="Arial"/>
                        <a:sym typeface="Arial"/>
                      </a:endParaRP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1595</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1596</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1597</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1598</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1599</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6852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criterio</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3347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profundidad_máxima</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23450">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min_impurity_decrease</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dirty="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3250">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randomight_fraction_leaf</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dirty="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3347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estado_aleatorio</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23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23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78</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78</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142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142</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852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divisor</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chemeClr val="dk1"/>
                        </a:buClr>
                        <a:buSzPts val="1300"/>
                        <a:buFont typeface="Arial"/>
                        <a:buNone/>
                      </a:pPr>
                      <a:r>
                        <a:rPr lang="es-ES" sz="1100" u="none" strike="noStrike" cap="none" noProof="0" dirty="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3656" name="Google Shape;3656;p512"/>
          <p:cNvSpPr/>
          <p:nvPr/>
        </p:nvSpPr>
        <p:spPr>
          <a:xfrm>
            <a:off x="1825207" y="6314478"/>
            <a:ext cx="8572200" cy="314683"/>
          </a:xfrm>
          <a:prstGeom prst="rect">
            <a:avLst/>
          </a:prstGeom>
          <a:noFill/>
          <a:ln>
            <a:noFill/>
          </a:ln>
        </p:spPr>
        <p:txBody>
          <a:bodyPr spcFirstLastPara="1" wrap="square" lIns="0" tIns="72000" rIns="144000" bIns="72000" anchor="t" anchorCtr="0">
            <a:spAutoFit/>
          </a:bodyPr>
          <a:lstStyle/>
          <a:p>
            <a:pPr>
              <a:buSzPts val="1300"/>
            </a:pPr>
            <a:r>
              <a:rPr lang="es-ES" sz="1100" dirty="0">
                <a:solidFill>
                  <a:schemeClr val="dk1"/>
                </a:solidFill>
                <a:latin typeface="SamsungOne 400" pitchFamily="34" charset="0"/>
                <a:ea typeface="SamsungOne 400" pitchFamily="34" charset="0"/>
              </a:rPr>
              <a:t>6 filas * 1600 columnas</a:t>
            </a: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4"/>
        <p:cNvGrpSpPr/>
        <p:nvPr/>
      </p:nvGrpSpPr>
      <p:grpSpPr>
        <a:xfrm>
          <a:off x="0" y="0"/>
          <a:ext cx="0" cy="0"/>
          <a:chOff x="0" y="0"/>
          <a:chExt cx="0" cy="0"/>
        </a:xfrm>
      </p:grpSpPr>
      <p:sp>
        <p:nvSpPr>
          <p:cNvPr id="3688" name="Google Shape;3688;p515"/>
          <p:cNvSpPr/>
          <p:nvPr/>
        </p:nvSpPr>
        <p:spPr>
          <a:xfrm>
            <a:off x="392872" y="1073581"/>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Criterios de evaluación y evaluación del modelo</a:t>
            </a:r>
          </a:p>
        </p:txBody>
      </p:sp>
      <p:sp>
        <p:nvSpPr>
          <p:cNvPr id="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pic>
        <p:nvPicPr>
          <p:cNvPr id="2" name="Picture 1">
            <a:extLst>
              <a:ext uri="{FF2B5EF4-FFF2-40B4-BE49-F238E27FC236}">
                <a16:creationId xmlns:a16="http://schemas.microsoft.com/office/drawing/2014/main" id="{A212DB99-29C0-F4F4-7644-A3DC2EDA97AD}"/>
              </a:ext>
            </a:extLst>
          </p:cNvPr>
          <p:cNvPicPr>
            <a:picLocks noChangeAspect="1"/>
          </p:cNvPicPr>
          <p:nvPr/>
        </p:nvPicPr>
        <p:blipFill>
          <a:blip r:embed="rId3"/>
          <a:stretch>
            <a:fillRect/>
          </a:stretch>
        </p:blipFill>
        <p:spPr>
          <a:xfrm>
            <a:off x="392872" y="1580840"/>
            <a:ext cx="11174928" cy="2981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7"/>
        <p:cNvGrpSpPr/>
        <p:nvPr/>
      </p:nvGrpSpPr>
      <p:grpSpPr>
        <a:xfrm>
          <a:off x="0" y="0"/>
          <a:ext cx="0" cy="0"/>
          <a:chOff x="0" y="0"/>
          <a:chExt cx="0" cy="0"/>
        </a:xfrm>
      </p:grpSpPr>
      <p:sp>
        <p:nvSpPr>
          <p:cNvPr id="3701" name="Google Shape;3701;p51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Matriz de confusión</a:t>
            </a:r>
            <a:endParaRPr lang="es-ES">
              <a:latin typeface="Samsung Sharp Sans" pitchFamily="2" charset="0"/>
              <a:ea typeface="Samsung Sharp Sans" pitchFamily="2" charset="0"/>
              <a:cs typeface="Samsung Sharp Sans" pitchFamily="2" charset="0"/>
            </a:endParaRPr>
          </a:p>
        </p:txBody>
      </p:sp>
      <p:sp>
        <p:nvSpPr>
          <p:cNvPr id="3702" name="Google Shape;3702;p516"/>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 siguiente matriz de confusión puede expresarse con una clasificación binaria.</a:t>
            </a:r>
            <a:endParaRPr lang="es-ES">
              <a:latin typeface="SamsungOne 400" pitchFamily="34" charset="0"/>
              <a:ea typeface="SamsungOne 400" pitchFamily="34" charset="0"/>
            </a:endParaRPr>
          </a:p>
        </p:txBody>
      </p:sp>
      <p:graphicFrame>
        <p:nvGraphicFramePr>
          <p:cNvPr id="3703" name="Google Shape;3703;p516"/>
          <p:cNvGraphicFramePr/>
          <p:nvPr>
            <p:extLst>
              <p:ext uri="{D42A27DB-BD31-4B8C-83A1-F6EECF244321}">
                <p14:modId xmlns:p14="http://schemas.microsoft.com/office/powerpoint/2010/main" val="1356798959"/>
              </p:ext>
            </p:extLst>
          </p:nvPr>
        </p:nvGraphicFramePr>
        <p:xfrm>
          <a:off x="1811340" y="2213251"/>
          <a:ext cx="8677275" cy="988375"/>
        </p:xfrm>
        <a:graphic>
          <a:graphicData uri="http://schemas.openxmlformats.org/drawingml/2006/table">
            <a:tbl>
              <a:tblPr>
                <a:noFill/>
                <a:tableStyleId>{2DA71C9E-2CC4-4ECF-8513-781B4748C846}</a:tableStyleId>
              </a:tblPr>
              <a:tblGrid>
                <a:gridCol w="1600125">
                  <a:extLst>
                    <a:ext uri="{9D8B030D-6E8A-4147-A177-3AD203B41FA5}">
                      <a16:colId xmlns:a16="http://schemas.microsoft.com/office/drawing/2014/main" val="20000"/>
                    </a:ext>
                  </a:extLst>
                </a:gridCol>
                <a:gridCol w="3538575">
                  <a:extLst>
                    <a:ext uri="{9D8B030D-6E8A-4147-A177-3AD203B41FA5}">
                      <a16:colId xmlns:a16="http://schemas.microsoft.com/office/drawing/2014/main" val="20001"/>
                    </a:ext>
                  </a:extLst>
                </a:gridCol>
                <a:gridCol w="3538575">
                  <a:extLst>
                    <a:ext uri="{9D8B030D-6E8A-4147-A177-3AD203B41FA5}">
                      <a16:colId xmlns:a16="http://schemas.microsoft.com/office/drawing/2014/main" val="20002"/>
                    </a:ext>
                  </a:extLst>
                </a:gridCol>
              </a:tblGrid>
              <a:tr h="355925">
                <a:tc>
                  <a:txBody>
                    <a:bodyPr/>
                    <a:lstStyle/>
                    <a:p>
                      <a:pPr marL="0" marR="0" lvl="0" indent="0" algn="ctr" rtl="0">
                        <a:lnSpc>
                          <a:spcPct val="100000"/>
                        </a:lnSpc>
                        <a:spcBef>
                          <a:spcPts val="0"/>
                        </a:spcBef>
                        <a:spcAft>
                          <a:spcPts val="0"/>
                        </a:spcAft>
                        <a:buClr>
                          <a:schemeClr val="dk1"/>
                        </a:buClr>
                        <a:buSzPts val="1300"/>
                        <a:buFont typeface="Calibri"/>
                        <a:buNone/>
                      </a:pPr>
                      <a:endParaRPr lang="es-ES" sz="1300" b="0" u="none" strike="noStrike" cap="none" noProof="0">
                        <a:solidFill>
                          <a:schemeClr val="dk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dirty="0">
                          <a:solidFill>
                            <a:schemeClr val="dk1"/>
                          </a:solidFill>
                          <a:latin typeface="SamsungOne 400" pitchFamily="34" charset="0"/>
                          <a:ea typeface="SamsungOne 400" pitchFamily="34" charset="0"/>
                          <a:cs typeface="Arial"/>
                          <a:sym typeface="Arial"/>
                        </a:rPr>
                        <a:t>Clase positiva pronosticada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dirty="0">
                          <a:solidFill>
                            <a:schemeClr val="dk1"/>
                          </a:solidFill>
                          <a:latin typeface="SamsungOne 400" pitchFamily="34" charset="0"/>
                          <a:ea typeface="SamsungOne 400" pitchFamily="34" charset="0"/>
                          <a:cs typeface="Arial"/>
                          <a:sym typeface="Arial"/>
                        </a:rPr>
                        <a:t>Clase negativa pronosticada</a:t>
                      </a: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1622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Positivo</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TP (Verdadero Positivo)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FN (falso negativo)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31622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Negativo</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FP (falso positivo)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dirty="0">
                          <a:solidFill>
                            <a:srgbClr val="262626"/>
                          </a:solidFill>
                          <a:latin typeface="SamsungOne 400" pitchFamily="34" charset="0"/>
                          <a:ea typeface="SamsungOne 400" pitchFamily="34" charset="0"/>
                          <a:cs typeface="Arial"/>
                          <a:sym typeface="Arial"/>
                        </a:rPr>
                        <a:t>TN (Verdadero Negativo)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704" name="Google Shape;3704;p516"/>
          <p:cNvSpPr/>
          <p:nvPr/>
        </p:nvSpPr>
        <p:spPr>
          <a:xfrm>
            <a:off x="1815849" y="3330308"/>
            <a:ext cx="8672700" cy="1248272"/>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Las puntuaciones de evaluación, que incluyen la precisión, sensibilidad o exhaustividad, la puntuación f1 y otras, se pueden realizar en función de los cuatro conceptos indicados anteriormente (TP, FP, TN, FN).</a:t>
            </a:r>
            <a:endParaRPr lang="es-ES"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Utilice la matriz de confusión para analizar los resultados pronosticados correctos y erróneos. La matriz de confusión puede validar el rendimiento de diferentes maneras para ver lo bien que acertaron los objetivos pronosticados y los reales. </a:t>
            </a: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2" name="Rectangle 1">
            <a:extLst>
              <a:ext uri="{FF2B5EF4-FFF2-40B4-BE49-F238E27FC236}">
                <a16:creationId xmlns:a16="http://schemas.microsoft.com/office/drawing/2014/main" id="{0D44130D-FF11-C9FB-88B5-DE5E2D093E3D}"/>
              </a:ext>
            </a:extLst>
          </p:cNvPr>
          <p:cNvSpPr>
            <a:spLocks noChangeArrowheads="1"/>
          </p:cNvSpPr>
          <p:nvPr/>
        </p:nvSpPr>
        <p:spPr bwMode="auto">
          <a:xfrm>
            <a:off x="1193512" y="4811729"/>
            <a:ext cx="1020055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TP (True Positives)</a:t>
            </a:r>
            <a:r>
              <a:rPr kumimoji="0" lang="en-US" altLang="en-US" b="0" i="0" u="none" strike="noStrike" cap="none" normalizeH="0" baseline="0" dirty="0">
                <a:ln>
                  <a:noFill/>
                </a:ln>
                <a:solidFill>
                  <a:schemeClr val="tx1"/>
                </a:solidFill>
                <a:effectLst/>
                <a:latin typeface="Arial" panose="020B0604020202020204" pitchFamily="34" charset="0"/>
              </a:rPr>
              <a:t>: Casos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los que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modelo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predijo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correctamente</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positiva</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TN (True Negatives)</a:t>
            </a:r>
            <a:r>
              <a:rPr kumimoji="0" lang="en-US" altLang="en-US" b="0" i="0" u="none" strike="noStrike" cap="none" normalizeH="0" baseline="0" dirty="0">
                <a:ln>
                  <a:noFill/>
                </a:ln>
                <a:solidFill>
                  <a:schemeClr val="tx1"/>
                </a:solidFill>
                <a:effectLst/>
                <a:latin typeface="Arial" panose="020B0604020202020204" pitchFamily="34" charset="0"/>
              </a:rPr>
              <a:t>: Casos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los que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modelo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predijo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correctamente</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negativa</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FP (False Positives)</a:t>
            </a:r>
            <a:r>
              <a:rPr kumimoji="0" lang="en-US" altLang="en-US" b="0" i="0" u="none" strike="noStrike" cap="none" normalizeH="0" baseline="0" dirty="0">
                <a:ln>
                  <a:noFill/>
                </a:ln>
                <a:solidFill>
                  <a:schemeClr val="tx1"/>
                </a:solidFill>
                <a:effectLst/>
                <a:latin typeface="Arial" panose="020B0604020202020204" pitchFamily="34" charset="0"/>
              </a:rPr>
              <a:t>: Casos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los que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modelo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predijo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incorrectamente</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positiva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cuando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realidad</a:t>
            </a:r>
            <a:r>
              <a:rPr kumimoji="0" lang="en-US" altLang="en-US" b="0" i="0" u="none" strike="noStrike" cap="none" normalizeH="0" baseline="0" dirty="0">
                <a:ln>
                  <a:noFill/>
                </a:ln>
                <a:solidFill>
                  <a:schemeClr val="tx1"/>
                </a:solidFill>
                <a:effectLst/>
                <a:latin typeface="Arial" panose="020B0604020202020204" pitchFamily="34" charset="0"/>
              </a:rPr>
              <a:t> era </a:t>
            </a:r>
            <a:r>
              <a:rPr kumimoji="0" lang="en-US" altLang="en-US" b="0" i="0" u="none" strike="noStrike" cap="none" normalizeH="0" baseline="0" dirty="0" err="1">
                <a:ln>
                  <a:noFill/>
                </a:ln>
                <a:solidFill>
                  <a:schemeClr val="tx1"/>
                </a:solidFill>
                <a:effectLst/>
                <a:latin typeface="Arial" panose="020B0604020202020204" pitchFamily="34" charset="0"/>
              </a:rPr>
              <a:t>negativa</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FN (False Negatives)</a:t>
            </a:r>
            <a:r>
              <a:rPr kumimoji="0" lang="en-US" altLang="en-US" b="0" i="0" u="none" strike="noStrike" cap="none" normalizeH="0" baseline="0" dirty="0">
                <a:ln>
                  <a:noFill/>
                </a:ln>
                <a:solidFill>
                  <a:schemeClr val="tx1"/>
                </a:solidFill>
                <a:effectLst/>
                <a:latin typeface="Arial" panose="020B0604020202020204" pitchFamily="34" charset="0"/>
              </a:rPr>
              <a:t>: Casos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los que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modelo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predijo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incorrectamente</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negativa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cuando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realidad</a:t>
            </a:r>
            <a:r>
              <a:rPr kumimoji="0" lang="en-US" altLang="en-US" b="0" i="0" u="none" strike="noStrike" cap="none" normalizeH="0" baseline="0" dirty="0">
                <a:ln>
                  <a:noFill/>
                </a:ln>
                <a:solidFill>
                  <a:schemeClr val="tx1"/>
                </a:solidFill>
                <a:effectLst/>
                <a:latin typeface="Arial" panose="020B0604020202020204" pitchFamily="34" charset="0"/>
              </a:rPr>
              <a:t> era </a:t>
            </a:r>
            <a:r>
              <a:rPr kumimoji="0" lang="en-US" altLang="en-US" b="0" i="0" u="none" strike="noStrike" cap="none" normalizeH="0" baseline="0" dirty="0" err="1">
                <a:ln>
                  <a:noFill/>
                </a:ln>
                <a:solidFill>
                  <a:schemeClr val="tx1"/>
                </a:solidFill>
                <a:effectLst/>
                <a:latin typeface="Arial" panose="020B0604020202020204" pitchFamily="34" charset="0"/>
              </a:rPr>
              <a:t>positiva</a:t>
            </a:r>
            <a:r>
              <a:rPr kumimoji="0" lang="en-US" altLang="en-US" b="0" i="0" u="none" strike="noStrike" cap="none" normalizeH="0" baseline="0" dirty="0">
                <a:ln>
                  <a:noFill/>
                </a:ln>
                <a:solidFill>
                  <a:schemeClr val="tx1"/>
                </a:solidFill>
                <a:effectLst/>
                <a:latin typeface="Arial" panose="020B0604020202020204" pitchFamily="34" charset="0"/>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sp>
        <p:nvSpPr>
          <p:cNvPr id="3713" name="Google Shape;3713;p517"/>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Clasificación multietiqueta</a:t>
            </a:r>
          </a:p>
        </p:txBody>
      </p:sp>
      <p:sp>
        <p:nvSpPr>
          <p:cNvPr id="3714" name="Google Shape;3714;p517"/>
          <p:cNvSpPr/>
          <p:nvPr/>
        </p:nvSpPr>
        <p:spPr>
          <a:xfrm>
            <a:off x="1815849" y="4013450"/>
            <a:ext cx="8672700" cy="94560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Dado que los datos del iris son un problema de clasificación multietiqueta, no pueden expresarse en cuatro conceptos diferentes solamente, como se ha indicado anteriormente. Por lo tanto, cree tres índices para cada setosa, versicolor y virginica considerando cada uno de ellos como un problema de clasificación binaria. Tomemos como ejemplo la setosa.</a:t>
            </a:r>
            <a:endParaRPr lang="es-ES">
              <a:latin typeface="SamsungOne 400" pitchFamily="34" charset="0"/>
              <a:ea typeface="SamsungOne 400" pitchFamily="34" charset="0"/>
            </a:endParaRPr>
          </a:p>
        </p:txBody>
      </p:sp>
      <p:graphicFrame>
        <p:nvGraphicFramePr>
          <p:cNvPr id="3715" name="Google Shape;3715;p517"/>
          <p:cNvGraphicFramePr/>
          <p:nvPr>
            <p:extLst>
              <p:ext uri="{D42A27DB-BD31-4B8C-83A1-F6EECF244321}">
                <p14:modId xmlns:p14="http://schemas.microsoft.com/office/powerpoint/2010/main" val="3200534197"/>
              </p:ext>
            </p:extLst>
          </p:nvPr>
        </p:nvGraphicFramePr>
        <p:xfrm>
          <a:off x="1811337" y="1925638"/>
          <a:ext cx="8677300" cy="2029100"/>
        </p:xfrm>
        <a:graphic>
          <a:graphicData uri="http://schemas.openxmlformats.org/drawingml/2006/table">
            <a:tbl>
              <a:tblPr>
                <a:noFill/>
                <a:tableStyleId>{2DA71C9E-2CC4-4ECF-8513-781B4748C846}</a:tableStyleId>
              </a:tblPr>
              <a:tblGrid>
                <a:gridCol w="1332325">
                  <a:extLst>
                    <a:ext uri="{9D8B030D-6E8A-4147-A177-3AD203B41FA5}">
                      <a16:colId xmlns:a16="http://schemas.microsoft.com/office/drawing/2014/main" val="20000"/>
                    </a:ext>
                  </a:extLst>
                </a:gridCol>
                <a:gridCol w="2448325">
                  <a:extLst>
                    <a:ext uri="{9D8B030D-6E8A-4147-A177-3AD203B41FA5}">
                      <a16:colId xmlns:a16="http://schemas.microsoft.com/office/drawing/2014/main" val="20001"/>
                    </a:ext>
                  </a:extLst>
                </a:gridCol>
                <a:gridCol w="2448325">
                  <a:extLst>
                    <a:ext uri="{9D8B030D-6E8A-4147-A177-3AD203B41FA5}">
                      <a16:colId xmlns:a16="http://schemas.microsoft.com/office/drawing/2014/main" val="20002"/>
                    </a:ext>
                  </a:extLst>
                </a:gridCol>
                <a:gridCol w="2448325">
                  <a:extLst>
                    <a:ext uri="{9D8B030D-6E8A-4147-A177-3AD203B41FA5}">
                      <a16:colId xmlns:a16="http://schemas.microsoft.com/office/drawing/2014/main" val="20003"/>
                    </a:ext>
                  </a:extLst>
                </a:gridCol>
              </a:tblGrid>
              <a:tr h="361775">
                <a:tc>
                  <a:txBody>
                    <a:bodyPr/>
                    <a:lstStyle/>
                    <a:p>
                      <a:pPr marL="0" marR="0" lvl="0" indent="0" algn="ctr" rtl="0">
                        <a:lnSpc>
                          <a:spcPct val="100000"/>
                        </a:lnSpc>
                        <a:spcBef>
                          <a:spcPts val="0"/>
                        </a:spcBef>
                        <a:spcAft>
                          <a:spcPts val="0"/>
                        </a:spcAft>
                        <a:buClr>
                          <a:schemeClr val="dk1"/>
                        </a:buClr>
                        <a:buSzPts val="1400"/>
                        <a:buFont typeface="Calibri"/>
                        <a:buNone/>
                      </a:pPr>
                      <a:endParaRPr lang="es-ES" sz="1400" b="0" u="none" strike="noStrike" cap="none" noProof="0" dirty="0">
                        <a:solidFill>
                          <a:schemeClr val="dk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a:solidFill>
                            <a:schemeClr val="dk1"/>
                          </a:solidFill>
                          <a:latin typeface="SamsungOne 400" pitchFamily="34" charset="0"/>
                          <a:ea typeface="SamsungOne 400" pitchFamily="34" charset="0"/>
                          <a:cs typeface="Arial"/>
                          <a:sym typeface="Arial"/>
                        </a:rPr>
                        <a:t>Predicción de setosa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a:solidFill>
                            <a:schemeClr val="dk1"/>
                          </a:solidFill>
                          <a:latin typeface="SamsungOne 400" pitchFamily="34" charset="0"/>
                          <a:ea typeface="SamsungOne 400" pitchFamily="34" charset="0"/>
                          <a:cs typeface="Arial"/>
                          <a:sym typeface="Arial"/>
                        </a:rPr>
                        <a:t>Predicción de versicolor</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a:solidFill>
                            <a:schemeClr val="dk1"/>
                          </a:solidFill>
                          <a:latin typeface="SamsungOne 400" pitchFamily="34" charset="0"/>
                          <a:ea typeface="SamsungOne 400" pitchFamily="34" charset="0"/>
                          <a:cs typeface="Arial"/>
                          <a:sym typeface="Arial"/>
                        </a:rPr>
                        <a:t>Predicción de virginica</a:t>
                      </a: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55577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Setosa actual</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dirty="0" err="1">
                          <a:latin typeface="SamsungOne 400" pitchFamily="34" charset="0"/>
                          <a:ea typeface="SamsungOne 400" pitchFamily="34" charset="0"/>
                          <a:cs typeface="Arial"/>
                          <a:sym typeface="Arial"/>
                        </a:rPr>
                        <a:t>Setosa</a:t>
                      </a:r>
                      <a:r>
                        <a:rPr lang="es-ES" sz="1300" u="none" strike="noStrike" cap="none" noProof="0" dirty="0">
                          <a:latin typeface="SamsungOne 400" pitchFamily="34" charset="0"/>
                          <a:ea typeface="SamsungOne 400" pitchFamily="34" charset="0"/>
                          <a:cs typeface="Arial"/>
                          <a:sym typeface="Arial"/>
                        </a:rPr>
                        <a:t> real y </a:t>
                      </a:r>
                      <a:r>
                        <a:rPr lang="es-ES" sz="1300" u="none" strike="noStrike" cap="none" noProof="0" dirty="0" err="1">
                          <a:latin typeface="SamsungOne 400" pitchFamily="34" charset="0"/>
                          <a:ea typeface="SamsungOne 400" pitchFamily="34" charset="0"/>
                          <a:cs typeface="Arial"/>
                          <a:sym typeface="Arial"/>
                        </a:rPr>
                        <a:t>setosa</a:t>
                      </a:r>
                      <a:r>
                        <a:rPr lang="es-ES" sz="1300" u="none" strike="noStrike" cap="none" noProof="0" dirty="0">
                          <a:latin typeface="SamsungOne 400" pitchFamily="34" charset="0"/>
                          <a:ea typeface="SamsungOne 400" pitchFamily="34" charset="0"/>
                          <a:cs typeface="Arial"/>
                          <a:sym typeface="Arial"/>
                        </a:rPr>
                        <a:t> pronosticada</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dirty="0" err="1">
                          <a:latin typeface="SamsungOne 400" pitchFamily="34" charset="0"/>
                          <a:ea typeface="SamsungOne 400" pitchFamily="34" charset="0"/>
                          <a:cs typeface="Arial"/>
                          <a:sym typeface="Arial"/>
                        </a:rPr>
                        <a:t>Setosa</a:t>
                      </a:r>
                      <a:r>
                        <a:rPr lang="es-ES" sz="1300" u="none" strike="noStrike" cap="none" noProof="0" dirty="0">
                          <a:latin typeface="SamsungOne 400" pitchFamily="34" charset="0"/>
                          <a:ea typeface="SamsungOne 400" pitchFamily="34" charset="0"/>
                          <a:cs typeface="Arial"/>
                          <a:sym typeface="Arial"/>
                        </a:rPr>
                        <a:t> real, pero </a:t>
                      </a:r>
                      <a:r>
                        <a:rPr lang="es-ES" sz="1300" u="none" strike="noStrike" cap="none" noProof="0" dirty="0" err="1">
                          <a:latin typeface="SamsungOne 400" pitchFamily="34" charset="0"/>
                          <a:ea typeface="SamsungOne 400" pitchFamily="34" charset="0"/>
                          <a:cs typeface="Arial"/>
                          <a:sym typeface="Arial"/>
                        </a:rPr>
                        <a:t>versicolor</a:t>
                      </a:r>
                      <a:r>
                        <a:rPr lang="es-ES" sz="1300" u="none" strike="noStrike" cap="none" noProof="0" dirty="0">
                          <a:latin typeface="SamsungOne 400" pitchFamily="34" charset="0"/>
                          <a:ea typeface="SamsungOne 400" pitchFamily="34" charset="0"/>
                          <a:cs typeface="Arial"/>
                          <a:sym typeface="Arial"/>
                        </a:rPr>
                        <a:t> pronosticado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setosa pero pronosticada virginica</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55577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versicolor</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Actual versicolor pero pronosticado setosa</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dirty="0" err="1">
                          <a:latin typeface="SamsungOne 400" pitchFamily="34" charset="0"/>
                          <a:ea typeface="SamsungOne 400" pitchFamily="34" charset="0"/>
                          <a:cs typeface="Arial"/>
                          <a:sym typeface="Arial"/>
                        </a:rPr>
                        <a:t>Versicolor</a:t>
                      </a:r>
                      <a:r>
                        <a:rPr lang="es-ES" sz="1300" u="none" strike="noStrike" cap="none" noProof="0" dirty="0">
                          <a:latin typeface="SamsungOne 400" pitchFamily="34" charset="0"/>
                          <a:ea typeface="SamsungOne 400" pitchFamily="34" charset="0"/>
                          <a:cs typeface="Arial"/>
                          <a:sym typeface="Arial"/>
                        </a:rPr>
                        <a:t> real y </a:t>
                      </a:r>
                      <a:r>
                        <a:rPr lang="es-ES" sz="1300" u="none" strike="noStrike" cap="none" noProof="0" dirty="0" err="1">
                          <a:latin typeface="SamsungOne 400" pitchFamily="34" charset="0"/>
                          <a:ea typeface="SamsungOne 400" pitchFamily="34" charset="0"/>
                          <a:cs typeface="Arial"/>
                          <a:sym typeface="Arial"/>
                        </a:rPr>
                        <a:t>versicolor</a:t>
                      </a:r>
                      <a:r>
                        <a:rPr lang="es-ES" sz="1300" u="none" strike="noStrike" cap="none" noProof="0" dirty="0">
                          <a:latin typeface="SamsungOne 400" pitchFamily="34" charset="0"/>
                          <a:ea typeface="SamsungOne 400" pitchFamily="34" charset="0"/>
                          <a:cs typeface="Arial"/>
                          <a:sym typeface="Arial"/>
                        </a:rPr>
                        <a:t> pronosticado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versicolor pero pronosticado virginica</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55577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virginica</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virginica pero pronosticada setosa</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virginica pero pronosticada versicolor</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dirty="0" err="1">
                          <a:solidFill>
                            <a:srgbClr val="262626"/>
                          </a:solidFill>
                          <a:latin typeface="SamsungOne 400" pitchFamily="34" charset="0"/>
                          <a:ea typeface="SamsungOne 400" pitchFamily="34" charset="0"/>
                          <a:cs typeface="Arial"/>
                          <a:sym typeface="Arial"/>
                        </a:rPr>
                        <a:t>Virgina</a:t>
                      </a:r>
                      <a:r>
                        <a:rPr lang="es-ES" sz="1300" b="0" u="none" strike="noStrike" cap="none" noProof="0" dirty="0">
                          <a:solidFill>
                            <a:srgbClr val="262626"/>
                          </a:solidFill>
                          <a:latin typeface="SamsungOne 400" pitchFamily="34" charset="0"/>
                          <a:ea typeface="SamsungOne 400" pitchFamily="34" charset="0"/>
                          <a:cs typeface="Arial"/>
                          <a:sym typeface="Arial"/>
                        </a:rPr>
                        <a:t> real y </a:t>
                      </a:r>
                      <a:r>
                        <a:rPr lang="es-ES" sz="1300" b="0" u="none" strike="noStrike" cap="none" noProof="0" dirty="0" err="1">
                          <a:solidFill>
                            <a:srgbClr val="262626"/>
                          </a:solidFill>
                          <a:latin typeface="SamsungOne 400" pitchFamily="34" charset="0"/>
                          <a:ea typeface="SamsungOne 400" pitchFamily="34" charset="0"/>
                          <a:cs typeface="Arial"/>
                          <a:sym typeface="Arial"/>
                        </a:rPr>
                        <a:t>virgina</a:t>
                      </a:r>
                      <a:r>
                        <a:rPr lang="es-ES" sz="1300" b="0" u="none" strike="noStrike" cap="none" noProof="0" dirty="0">
                          <a:solidFill>
                            <a:srgbClr val="262626"/>
                          </a:solidFill>
                          <a:latin typeface="SamsungOne 400" pitchFamily="34" charset="0"/>
                          <a:ea typeface="SamsungOne 400" pitchFamily="34" charset="0"/>
                          <a:cs typeface="Arial"/>
                          <a:sym typeface="Arial"/>
                        </a:rPr>
                        <a:t> pronosticada</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1"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4B649-DF38-55E7-3AAB-DEFA33ADF91A}"/>
              </a:ext>
            </a:extLst>
          </p:cNvPr>
          <p:cNvPicPr>
            <a:picLocks noChangeAspect="1"/>
          </p:cNvPicPr>
          <p:nvPr/>
        </p:nvPicPr>
        <p:blipFill>
          <a:blip r:embed="rId2"/>
          <a:stretch>
            <a:fillRect/>
          </a:stretch>
        </p:blipFill>
        <p:spPr>
          <a:xfrm>
            <a:off x="159136" y="678553"/>
            <a:ext cx="3562847" cy="3753374"/>
          </a:xfrm>
          <a:prstGeom prst="rect">
            <a:avLst/>
          </a:prstGeom>
        </p:spPr>
      </p:pic>
      <p:pic>
        <p:nvPicPr>
          <p:cNvPr id="5" name="Picture 4">
            <a:extLst>
              <a:ext uri="{FF2B5EF4-FFF2-40B4-BE49-F238E27FC236}">
                <a16:creationId xmlns:a16="http://schemas.microsoft.com/office/drawing/2014/main" id="{C8296565-30A7-2098-5BCF-8B52964679EA}"/>
              </a:ext>
            </a:extLst>
          </p:cNvPr>
          <p:cNvPicPr>
            <a:picLocks noChangeAspect="1"/>
          </p:cNvPicPr>
          <p:nvPr/>
        </p:nvPicPr>
        <p:blipFill>
          <a:blip r:embed="rId3"/>
          <a:stretch>
            <a:fillRect/>
          </a:stretch>
        </p:blipFill>
        <p:spPr>
          <a:xfrm>
            <a:off x="3777056" y="659500"/>
            <a:ext cx="3543795" cy="3791479"/>
          </a:xfrm>
          <a:prstGeom prst="rect">
            <a:avLst/>
          </a:prstGeom>
        </p:spPr>
      </p:pic>
      <p:pic>
        <p:nvPicPr>
          <p:cNvPr id="7" name="Picture 6">
            <a:extLst>
              <a:ext uri="{FF2B5EF4-FFF2-40B4-BE49-F238E27FC236}">
                <a16:creationId xmlns:a16="http://schemas.microsoft.com/office/drawing/2014/main" id="{DF28D971-A1FD-B994-85FD-FEB06A1DB221}"/>
              </a:ext>
            </a:extLst>
          </p:cNvPr>
          <p:cNvPicPr>
            <a:picLocks noChangeAspect="1"/>
          </p:cNvPicPr>
          <p:nvPr/>
        </p:nvPicPr>
        <p:blipFill>
          <a:blip r:embed="rId4"/>
          <a:stretch>
            <a:fillRect/>
          </a:stretch>
        </p:blipFill>
        <p:spPr>
          <a:xfrm>
            <a:off x="7375924" y="659500"/>
            <a:ext cx="3581900" cy="3705742"/>
          </a:xfrm>
          <a:prstGeom prst="rect">
            <a:avLst/>
          </a:prstGeom>
        </p:spPr>
      </p:pic>
      <p:pic>
        <p:nvPicPr>
          <p:cNvPr id="9" name="Picture 8">
            <a:extLst>
              <a:ext uri="{FF2B5EF4-FFF2-40B4-BE49-F238E27FC236}">
                <a16:creationId xmlns:a16="http://schemas.microsoft.com/office/drawing/2014/main" id="{C6574709-A13C-2CF1-C58E-9F70EBAE7809}"/>
              </a:ext>
            </a:extLst>
          </p:cNvPr>
          <p:cNvPicPr>
            <a:picLocks noChangeAspect="1"/>
          </p:cNvPicPr>
          <p:nvPr/>
        </p:nvPicPr>
        <p:blipFill>
          <a:blip r:embed="rId5"/>
          <a:stretch>
            <a:fillRect/>
          </a:stretch>
        </p:blipFill>
        <p:spPr>
          <a:xfrm>
            <a:off x="3672267" y="4608045"/>
            <a:ext cx="3648584" cy="2152950"/>
          </a:xfrm>
          <a:prstGeom prst="rect">
            <a:avLst/>
          </a:prstGeom>
        </p:spPr>
      </p:pic>
      <p:pic>
        <p:nvPicPr>
          <p:cNvPr id="11" name="Picture 10">
            <a:extLst>
              <a:ext uri="{FF2B5EF4-FFF2-40B4-BE49-F238E27FC236}">
                <a16:creationId xmlns:a16="http://schemas.microsoft.com/office/drawing/2014/main" id="{F1234F6E-610D-DAB4-DE4D-CF8A80F980B1}"/>
              </a:ext>
            </a:extLst>
          </p:cNvPr>
          <p:cNvPicPr>
            <a:picLocks noChangeAspect="1"/>
          </p:cNvPicPr>
          <p:nvPr/>
        </p:nvPicPr>
        <p:blipFill>
          <a:blip r:embed="rId6"/>
          <a:stretch>
            <a:fillRect/>
          </a:stretch>
        </p:blipFill>
        <p:spPr>
          <a:xfrm>
            <a:off x="7375924" y="4699366"/>
            <a:ext cx="4647296" cy="1376314"/>
          </a:xfrm>
          <a:prstGeom prst="rect">
            <a:avLst/>
          </a:prstGeom>
        </p:spPr>
      </p:pic>
    </p:spTree>
    <p:extLst>
      <p:ext uri="{BB962C8B-B14F-4D97-AF65-F5344CB8AC3E}">
        <p14:creationId xmlns:p14="http://schemas.microsoft.com/office/powerpoint/2010/main" val="58039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6AEB4E3F-4899-96DE-C577-936E8A78BE5F}"/>
            </a:ext>
          </a:extLst>
        </p:cNvPr>
        <p:cNvGrpSpPr/>
        <p:nvPr/>
      </p:nvGrpSpPr>
      <p:grpSpPr>
        <a:xfrm>
          <a:off x="0" y="0"/>
          <a:ext cx="0" cy="0"/>
          <a:chOff x="0" y="0"/>
          <a:chExt cx="0" cy="0"/>
        </a:xfrm>
      </p:grpSpPr>
      <p:sp>
        <p:nvSpPr>
          <p:cNvPr id="202" name="Google Shape;202;g30f9e089eba_1_7">
            <a:extLst>
              <a:ext uri="{FF2B5EF4-FFF2-40B4-BE49-F238E27FC236}">
                <a16:creationId xmlns:a16="http://schemas.microsoft.com/office/drawing/2014/main" id="{6D3E6CD5-0B89-C1CA-A9E9-9C1E25D59AD7}"/>
              </a:ext>
            </a:extLst>
          </p:cNvPr>
          <p:cNvSpPr txBox="1">
            <a:spLocks noGrp="1"/>
          </p:cNvSpPr>
          <p:nvPr>
            <p:ph type="ctrTitle"/>
          </p:nvPr>
        </p:nvSpPr>
        <p:spPr>
          <a:xfrm>
            <a:off x="5951975" y="3036100"/>
            <a:ext cx="5510400" cy="1083600"/>
          </a:xfrm>
          <a:prstGeom prst="rect">
            <a:avLst/>
          </a:prstGeom>
        </p:spPr>
        <p:txBody>
          <a:bodyPr spcFirstLastPara="1" wrap="square" lIns="91425" tIns="45700" rIns="91425" bIns="45700" anchor="b" anchorCtr="0">
            <a:normAutofit/>
          </a:bodyPr>
          <a:lstStyle/>
          <a:p>
            <a:pPr marL="0" lvl="0" indent="0" algn="r" rtl="0">
              <a:spcBef>
                <a:spcPts val="0"/>
              </a:spcBef>
              <a:spcAft>
                <a:spcPts val="0"/>
              </a:spcAft>
              <a:buNone/>
            </a:pPr>
            <a:r>
              <a:rPr lang="es-MX" b="1"/>
              <a:t>¡GRACIAS!</a:t>
            </a:r>
            <a:endParaRPr b="1"/>
          </a:p>
        </p:txBody>
      </p:sp>
    </p:spTree>
    <p:extLst>
      <p:ext uri="{BB962C8B-B14F-4D97-AF65-F5344CB8AC3E}">
        <p14:creationId xmlns:p14="http://schemas.microsoft.com/office/powerpoint/2010/main" val="3487566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3"/>
        <p:cNvGrpSpPr/>
        <p:nvPr/>
      </p:nvGrpSpPr>
      <p:grpSpPr>
        <a:xfrm>
          <a:off x="0" y="0"/>
          <a:ext cx="0" cy="0"/>
          <a:chOff x="0" y="0"/>
          <a:chExt cx="0" cy="0"/>
        </a:xfrm>
      </p:grpSpPr>
      <p:sp>
        <p:nvSpPr>
          <p:cNvPr id="3767" name="Google Shape;3767;p521"/>
          <p:cNvSpPr/>
          <p:nvPr/>
        </p:nvSpPr>
        <p:spPr>
          <a:xfrm>
            <a:off x="1712592" y="1384045"/>
            <a:ext cx="9180600" cy="215400"/>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precisión / </a:t>
            </a:r>
            <a:r>
              <a:rPr lang="es-ES" dirty="0" err="1">
                <a:solidFill>
                  <a:schemeClr val="dk1"/>
                </a:solidFill>
                <a:latin typeface="Samsung Sharp Sans" pitchFamily="2" charset="0"/>
                <a:ea typeface="Samsung Sharp Sans" pitchFamily="2" charset="0"/>
                <a:cs typeface="Samsung Sharp Sans" pitchFamily="2" charset="0"/>
              </a:rPr>
              <a:t>recall</a:t>
            </a:r>
            <a:r>
              <a:rPr lang="es-ES" dirty="0">
                <a:solidFill>
                  <a:schemeClr val="dk1"/>
                </a:solidFill>
                <a:latin typeface="Samsung Sharp Sans" pitchFamily="2" charset="0"/>
                <a:ea typeface="Samsung Sharp Sans" pitchFamily="2" charset="0"/>
                <a:cs typeface="Samsung Sharp Sans" pitchFamily="2" charset="0"/>
              </a:rPr>
              <a:t> / </a:t>
            </a:r>
            <a:r>
              <a:rPr lang="es-ES" dirty="0" err="1">
                <a:solidFill>
                  <a:schemeClr val="dk1"/>
                </a:solidFill>
                <a:latin typeface="Samsung Sharp Sans" pitchFamily="2" charset="0"/>
                <a:ea typeface="Samsung Sharp Sans" pitchFamily="2" charset="0"/>
                <a:cs typeface="Samsung Sharp Sans" pitchFamily="2" charset="0"/>
              </a:rPr>
              <a:t>fall-out</a:t>
            </a:r>
            <a:r>
              <a:rPr lang="es-ES" dirty="0">
                <a:solidFill>
                  <a:schemeClr val="dk1"/>
                </a:solidFill>
                <a:latin typeface="Samsung Sharp Sans" pitchFamily="2" charset="0"/>
                <a:ea typeface="Samsung Sharp Sans" pitchFamily="2" charset="0"/>
                <a:cs typeface="Samsung Sharp Sans" pitchFamily="2" charset="0"/>
              </a:rPr>
              <a:t> / f-score </a:t>
            </a:r>
            <a:endParaRPr lang="es-ES" dirty="0">
              <a:latin typeface="Samsung Sharp Sans" pitchFamily="2" charset="0"/>
              <a:ea typeface="Samsung Sharp Sans" pitchFamily="2" charset="0"/>
              <a:cs typeface="Samsung Sharp Sans" pitchFamily="2" charset="0"/>
            </a:endParaRPr>
          </a:p>
        </p:txBody>
      </p:sp>
      <p:sp>
        <p:nvSpPr>
          <p:cNvPr id="3768" name="Google Shape;3768;p521"/>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Las puntuaciones de evaluación difieren en cada clase objetivo en el problema de clasificación multietiqueta.</a:t>
            </a:r>
            <a:endParaRPr lang="es-ES">
              <a:latin typeface="SamsungOne 400" pitchFamily="34" charset="0"/>
              <a:ea typeface="SamsungOne 400" pitchFamily="34" charset="0"/>
            </a:endParaRPr>
          </a:p>
        </p:txBody>
      </p:sp>
      <p:sp>
        <p:nvSpPr>
          <p:cNvPr id="3769" name="Google Shape;3769;p521"/>
          <p:cNvSpPr/>
          <p:nvPr/>
        </p:nvSpPr>
        <p:spPr>
          <a:xfrm>
            <a:off x="1815849" y="3810002"/>
            <a:ext cx="8672700" cy="945600"/>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Puntúa los resultados de la evaluación en función de los TP, TN, FP, FN de la matriz de confusión. Estos cuatro conceptos sólo son posibles en problemas de clasificación binaria. Para los problemas de clasificación multietiqueta que tienen N clases objetivo, como los datos del iris, se considera cada clase objetivo como una clasificación binaria y se obtienen N matrices de confusión. </a:t>
            </a:r>
            <a:endParaRPr lang="es-ES">
              <a:latin typeface="SamsungOne 400" pitchFamily="34" charset="0"/>
              <a:ea typeface="SamsungOne 400" pitchFamily="34" charset="0"/>
            </a:endParaRPr>
          </a:p>
        </p:txBody>
      </p:sp>
      <p:graphicFrame>
        <p:nvGraphicFramePr>
          <p:cNvPr id="3770" name="Google Shape;3770;p521"/>
          <p:cNvGraphicFramePr/>
          <p:nvPr>
            <p:extLst>
              <p:ext uri="{D42A27DB-BD31-4B8C-83A1-F6EECF244321}">
                <p14:modId xmlns:p14="http://schemas.microsoft.com/office/powerpoint/2010/main" val="1241793780"/>
              </p:ext>
            </p:extLst>
          </p:nvPr>
        </p:nvGraphicFramePr>
        <p:xfrm>
          <a:off x="1811338" y="2124955"/>
          <a:ext cx="8677300" cy="1226050"/>
        </p:xfrm>
        <a:graphic>
          <a:graphicData uri="http://schemas.openxmlformats.org/drawingml/2006/table">
            <a:tbl>
              <a:tblPr>
                <a:noFill/>
                <a:tableStyleId>{2DA71C9E-2CC4-4ECF-8513-781B4748C846}</a:tableStyleId>
              </a:tblPr>
              <a:tblGrid>
                <a:gridCol w="2007700">
                  <a:extLst>
                    <a:ext uri="{9D8B030D-6E8A-4147-A177-3AD203B41FA5}">
                      <a16:colId xmlns:a16="http://schemas.microsoft.com/office/drawing/2014/main" val="20000"/>
                    </a:ext>
                  </a:extLst>
                </a:gridCol>
                <a:gridCol w="3334800">
                  <a:extLst>
                    <a:ext uri="{9D8B030D-6E8A-4147-A177-3AD203B41FA5}">
                      <a16:colId xmlns:a16="http://schemas.microsoft.com/office/drawing/2014/main" val="20001"/>
                    </a:ext>
                  </a:extLst>
                </a:gridCol>
                <a:gridCol w="3334800">
                  <a:extLst>
                    <a:ext uri="{9D8B030D-6E8A-4147-A177-3AD203B41FA5}">
                      <a16:colId xmlns:a16="http://schemas.microsoft.com/office/drawing/2014/main" val="20002"/>
                    </a:ext>
                  </a:extLst>
                </a:gridCol>
              </a:tblGrid>
              <a:tr h="304025">
                <a:tc>
                  <a:txBody>
                    <a:bodyPr/>
                    <a:lstStyle/>
                    <a:p>
                      <a:pPr marL="0" marR="0" lvl="0" indent="0" algn="ctr" rtl="0">
                        <a:lnSpc>
                          <a:spcPct val="100000"/>
                        </a:lnSpc>
                        <a:spcBef>
                          <a:spcPts val="0"/>
                        </a:spcBef>
                        <a:spcAft>
                          <a:spcPts val="0"/>
                        </a:spcAft>
                        <a:buClr>
                          <a:schemeClr val="dk1"/>
                        </a:buClr>
                        <a:buSzPts val="1300"/>
                        <a:buFont typeface="Calibri"/>
                        <a:buNone/>
                      </a:pPr>
                      <a:endParaRPr lang="es-ES" sz="1300" b="0" u="none" strike="noStrike" cap="none" noProof="0">
                        <a:solidFill>
                          <a:schemeClr val="dk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a:solidFill>
                            <a:schemeClr val="dk1"/>
                          </a:solidFill>
                          <a:latin typeface="SamsungOne 400" pitchFamily="34" charset="0"/>
                          <a:ea typeface="SamsungOne 400" pitchFamily="34" charset="0"/>
                          <a:cs typeface="Arial"/>
                          <a:sym typeface="Arial"/>
                        </a:rPr>
                        <a:t>Predicción de setosa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a:solidFill>
                            <a:schemeClr val="dk1"/>
                          </a:solidFill>
                          <a:latin typeface="SamsungOne 400" pitchFamily="34" charset="0"/>
                          <a:ea typeface="SamsungOne 400" pitchFamily="34" charset="0"/>
                          <a:cs typeface="Arial"/>
                          <a:sym typeface="Arial"/>
                        </a:rPr>
                        <a:t>No se predice la setosa</a:t>
                      </a:r>
                      <a:endParaRPr lang="es-ES" sz="1400" u="none" strike="noStrike" cap="none" noProof="0">
                        <a:latin typeface="SamsungOne 400" pitchFamily="34" charset="0"/>
                        <a:ea typeface="SamsungOne 400" pitchFamily="34" charset="0"/>
                      </a:endParaRPr>
                    </a:p>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a:solidFill>
                            <a:schemeClr val="dk1"/>
                          </a:solidFill>
                          <a:latin typeface="SamsungOne 400" pitchFamily="34" charset="0"/>
                          <a:ea typeface="SamsungOne 400" pitchFamily="34" charset="0"/>
                          <a:cs typeface="Arial"/>
                          <a:sym typeface="Arial"/>
                        </a:rPr>
                        <a:t>(predicho versicolor o virginica)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269450">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Setosa actual</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TP (Verdadero Positivo)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FN (falso negativo)</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269450">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No es una versicolor real</a:t>
                      </a:r>
                      <a:endParaRPr lang="es-ES" sz="1400" u="none" strike="noStrike" cap="none" noProof="0">
                        <a:latin typeface="SamsungOne 400" pitchFamily="34" charset="0"/>
                        <a:ea typeface="SamsungOne 400" pitchFamily="34" charset="0"/>
                      </a:endParaRPr>
                    </a:p>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(versicolor o virginica)</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FP (falso positivo)</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dirty="0">
                          <a:latin typeface="SamsungOne 400" pitchFamily="34" charset="0"/>
                          <a:ea typeface="SamsungOne 400" pitchFamily="34" charset="0"/>
                          <a:cs typeface="Arial"/>
                          <a:sym typeface="Arial"/>
                        </a:rPr>
                        <a:t>TN (Verdadero Negativo)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3771" name="Google Shape;3771;p521"/>
          <p:cNvGrpSpPr/>
          <p:nvPr/>
        </p:nvGrpSpPr>
        <p:grpSpPr>
          <a:xfrm>
            <a:off x="1991546" y="4793027"/>
            <a:ext cx="8497069" cy="1150810"/>
            <a:chOff x="846956" y="4370787"/>
            <a:chExt cx="8497069" cy="1150810"/>
          </a:xfrm>
        </p:grpSpPr>
        <p:sp>
          <p:nvSpPr>
            <p:cNvPr id="3772" name="Google Shape;3772;p521"/>
            <p:cNvSpPr/>
            <p:nvPr/>
          </p:nvSpPr>
          <p:spPr>
            <a:xfrm>
              <a:off x="846956" y="4431684"/>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sp>
          <p:nvSpPr>
            <p:cNvPr id="3773" name="Google Shape;3773;p521"/>
            <p:cNvSpPr/>
            <p:nvPr/>
          </p:nvSpPr>
          <p:spPr>
            <a:xfrm>
              <a:off x="1222454" y="4370787"/>
              <a:ext cx="8121571" cy="1150810"/>
            </a:xfrm>
            <a:prstGeom prst="rect">
              <a:avLst/>
            </a:prstGeom>
            <a:noFill/>
            <a:ln>
              <a:noFill/>
            </a:ln>
          </p:spPr>
          <p:txBody>
            <a:bodyPr spcFirstLastPara="1" wrap="square" lIns="0" tIns="72000" rIns="144000" bIns="72000" anchor="t" anchorCtr="0">
              <a:spAutoFit/>
            </a:bodyPr>
            <a:lstStyle/>
            <a:p>
              <a:pPr>
                <a:buSzPts val="1300"/>
              </a:pPr>
              <a:r>
                <a:rPr lang="es-ES" sz="1300" dirty="0">
                  <a:solidFill>
                    <a:srgbClr val="262626"/>
                  </a:solidFill>
                  <a:latin typeface="SamsungOne 400" pitchFamily="34" charset="0"/>
                  <a:ea typeface="SamsungOne 400" pitchFamily="34" charset="0"/>
                </a:rPr>
                <a:t>Datos del iris</a:t>
              </a:r>
              <a:endParaRPr lang="es-ES" dirty="0">
                <a:latin typeface="SamsungOne 400" pitchFamily="34" charset="0"/>
                <a:ea typeface="SamsungOne 400" pitchFamily="34" charset="0"/>
              </a:endParaRPr>
            </a:p>
            <a:p>
              <a:pPr>
                <a:spcBef>
                  <a:spcPts val="800"/>
                </a:spcBef>
                <a:buSzPts val="1300"/>
              </a:pPr>
              <a:r>
                <a:rPr lang="es-ES" sz="1300" dirty="0">
                  <a:solidFill>
                    <a:srgbClr val="262626"/>
                  </a:solidFill>
                  <a:latin typeface="SamsungOne 400" pitchFamily="34" charset="0"/>
                  <a:ea typeface="SamsungOne 400" pitchFamily="34" charset="0"/>
                </a:rPr>
                <a:t>Considere cada una de las </a:t>
              </a:r>
              <a:r>
                <a:rPr lang="es-ES" sz="1300" dirty="0" err="1">
                  <a:solidFill>
                    <a:srgbClr val="262626"/>
                  </a:solidFill>
                  <a:latin typeface="SamsungOne 400" pitchFamily="34" charset="0"/>
                  <a:ea typeface="SamsungOne 400" pitchFamily="34" charset="0"/>
                </a:rPr>
                <a:t>setosas</a:t>
              </a:r>
              <a:r>
                <a:rPr lang="es-ES" sz="1300" dirty="0">
                  <a:solidFill>
                    <a:srgbClr val="262626"/>
                  </a:solidFill>
                  <a:latin typeface="SamsungOne 400" pitchFamily="34" charset="0"/>
                  <a:ea typeface="SamsungOne 400" pitchFamily="34" charset="0"/>
                </a:rPr>
                <a:t>, </a:t>
              </a:r>
              <a:r>
                <a:rPr lang="es-ES" sz="1300" dirty="0" err="1">
                  <a:solidFill>
                    <a:srgbClr val="262626"/>
                  </a:solidFill>
                  <a:latin typeface="SamsungOne 400" pitchFamily="34" charset="0"/>
                  <a:ea typeface="SamsungOne 400" pitchFamily="34" charset="0"/>
                </a:rPr>
                <a:t>versicolor</a:t>
              </a:r>
              <a:r>
                <a:rPr lang="es-ES" sz="1300" dirty="0">
                  <a:solidFill>
                    <a:srgbClr val="262626"/>
                  </a:solidFill>
                  <a:latin typeface="SamsungOne 400" pitchFamily="34" charset="0"/>
                  <a:ea typeface="SamsungOne 400" pitchFamily="34" charset="0"/>
                </a:rPr>
                <a:t> y </a:t>
              </a:r>
              <a:r>
                <a:rPr lang="es-ES" sz="1300" dirty="0" err="1">
                  <a:solidFill>
                    <a:srgbClr val="262626"/>
                  </a:solidFill>
                  <a:latin typeface="SamsungOne 400" pitchFamily="34" charset="0"/>
                  <a:ea typeface="SamsungOne 400" pitchFamily="34" charset="0"/>
                </a:rPr>
                <a:t>virginica</a:t>
              </a:r>
              <a:r>
                <a:rPr lang="es-ES" sz="1300" dirty="0">
                  <a:solidFill>
                    <a:srgbClr val="262626"/>
                  </a:solidFill>
                  <a:latin typeface="SamsungOne 400" pitchFamily="34" charset="0"/>
                  <a:ea typeface="SamsungOne 400" pitchFamily="34" charset="0"/>
                </a:rPr>
                <a:t> como un problema de clasificación binaria y cree tres matrices de confusión. </a:t>
              </a:r>
              <a:endParaRPr lang="es-ES" dirty="0">
                <a:latin typeface="SamsungOne 400" pitchFamily="34" charset="0"/>
                <a:ea typeface="SamsungOne 400" pitchFamily="34" charset="0"/>
              </a:endParaRPr>
            </a:p>
            <a:p>
              <a:pPr>
                <a:spcBef>
                  <a:spcPts val="800"/>
                </a:spcBef>
                <a:buSzPts val="1300"/>
              </a:pPr>
              <a:r>
                <a:rPr lang="es-ES" sz="1300" dirty="0">
                  <a:solidFill>
                    <a:srgbClr val="262626"/>
                  </a:solidFill>
                  <a:latin typeface="SamsungOne 400" pitchFamily="34" charset="0"/>
                  <a:ea typeface="SamsungOne 400" pitchFamily="34" charset="0"/>
                </a:rPr>
                <a:t>A continuación, se muestra la matriz de confusión de </a:t>
              </a:r>
              <a:r>
                <a:rPr lang="es-ES" sz="1300" dirty="0" err="1">
                  <a:solidFill>
                    <a:srgbClr val="262626"/>
                  </a:solidFill>
                  <a:latin typeface="SamsungOne 400" pitchFamily="34" charset="0"/>
                  <a:ea typeface="SamsungOne 400" pitchFamily="34" charset="0"/>
                </a:rPr>
                <a:t>setosa</a:t>
              </a:r>
              <a:r>
                <a:rPr lang="es-ES" sz="1300" dirty="0">
                  <a:solidFill>
                    <a:srgbClr val="262626"/>
                  </a:solidFill>
                  <a:latin typeface="SamsungOne 400" pitchFamily="34" charset="0"/>
                  <a:ea typeface="SamsungOne 400" pitchFamily="34" charset="0"/>
                </a:rPr>
                <a:t>.</a:t>
              </a:r>
            </a:p>
          </p:txBody>
        </p:sp>
      </p:grpSp>
      <p:sp>
        <p:nvSpPr>
          <p:cNvPr id="11"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5"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8"/>
        <p:cNvGrpSpPr/>
        <p:nvPr/>
      </p:nvGrpSpPr>
      <p:grpSpPr>
        <a:xfrm>
          <a:off x="0" y="0"/>
          <a:ext cx="0" cy="0"/>
          <a:chOff x="0" y="0"/>
          <a:chExt cx="0" cy="0"/>
        </a:xfrm>
      </p:grpSpPr>
      <p:sp>
        <p:nvSpPr>
          <p:cNvPr id="3782" name="Google Shape;3782;p522"/>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err="1">
                <a:solidFill>
                  <a:schemeClr val="dk1"/>
                </a:solidFill>
                <a:latin typeface="Samsung Sharp Sans" pitchFamily="2" charset="0"/>
                <a:ea typeface="Samsung Sharp Sans" pitchFamily="2" charset="0"/>
                <a:cs typeface="Samsung Sharp Sans" pitchFamily="2" charset="0"/>
              </a:rPr>
              <a:t>Precisio</a:t>
            </a:r>
            <a:endParaRPr lang="es-ES" dirty="0">
              <a:latin typeface="Samsung Sharp Sans" pitchFamily="2" charset="0"/>
              <a:ea typeface="Samsung Sharp Sans" pitchFamily="2" charset="0"/>
              <a:cs typeface="Samsung Sharp Sans" pitchFamily="2" charset="0"/>
            </a:endParaRPr>
          </a:p>
        </p:txBody>
      </p:sp>
      <p:sp>
        <p:nvSpPr>
          <p:cNvPr id="3783" name="Google Shape;3783;p522"/>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 precisión es la proporción de la clase predicha correcta.</a:t>
            </a:r>
            <a:endParaRPr lang="es-ES">
              <a:latin typeface="SamsungOne 400" pitchFamily="34" charset="0"/>
              <a:ea typeface="SamsungOne 400" pitchFamily="34" charset="0"/>
            </a:endParaRPr>
          </a:p>
        </p:txBody>
      </p:sp>
      <p:sp>
        <p:nvSpPr>
          <p:cNvPr id="3784" name="Google Shape;3784;p522"/>
          <p:cNvSpPr txBox="1"/>
          <p:nvPr/>
        </p:nvSpPr>
        <p:spPr>
          <a:xfrm>
            <a:off x="4961991" y="2102888"/>
            <a:ext cx="2268020"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nvGrpSpPr>
          <p:cNvPr id="3785" name="Google Shape;3785;p522"/>
          <p:cNvGrpSpPr/>
          <p:nvPr/>
        </p:nvGrpSpPr>
        <p:grpSpPr>
          <a:xfrm>
            <a:off x="1811340" y="5049181"/>
            <a:ext cx="8677275" cy="991956"/>
            <a:chOff x="559817" y="3081410"/>
            <a:chExt cx="8677275" cy="991956"/>
          </a:xfrm>
        </p:grpSpPr>
        <p:sp>
          <p:nvSpPr>
            <p:cNvPr id="3786" name="Google Shape;3786;p522"/>
            <p:cNvSpPr/>
            <p:nvPr/>
          </p:nvSpPr>
          <p:spPr>
            <a:xfrm>
              <a:off x="559817" y="3081410"/>
              <a:ext cx="8677275" cy="991956"/>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787" name="Google Shape;3787;p522" descr="Byte - Free electronics icons"/>
            <p:cNvPicPr preferRelativeResize="0"/>
            <p:nvPr/>
          </p:nvPicPr>
          <p:blipFill rotWithShape="1">
            <a:blip r:embed="rId4">
              <a:alphaModFix/>
            </a:blip>
            <a:srcRect l="13871" t="-7084" r="14480" b="-5938"/>
            <a:stretch/>
          </p:blipFill>
          <p:spPr>
            <a:xfrm>
              <a:off x="676852" y="3200897"/>
              <a:ext cx="295715" cy="244889"/>
            </a:xfrm>
            <a:prstGeom prst="rect">
              <a:avLst/>
            </a:prstGeom>
            <a:noFill/>
            <a:ln>
              <a:noFill/>
            </a:ln>
          </p:spPr>
        </p:pic>
        <p:sp>
          <p:nvSpPr>
            <p:cNvPr id="3788" name="Google Shape;3788;p522"/>
            <p:cNvSpPr txBox="1"/>
            <p:nvPr/>
          </p:nvSpPr>
          <p:spPr>
            <a:xfrm>
              <a:off x="907642" y="3168076"/>
              <a:ext cx="1200533" cy="292388"/>
            </a:xfrm>
            <a:prstGeom prst="rect">
              <a:avLst/>
            </a:prstGeom>
            <a:noFill/>
            <a:ln>
              <a:noFill/>
            </a:ln>
          </p:spPr>
          <p:txBody>
            <a:bodyPr spcFirstLastPara="1" wrap="square" lIns="91425" tIns="45700" rIns="91425" bIns="45700" anchor="t" anchorCtr="0">
              <a:spAutoFit/>
            </a:bodyPr>
            <a:lstStyle/>
            <a:p>
              <a:pPr>
                <a:buSzPts val="1300"/>
              </a:pPr>
              <a:r>
                <a:rPr lang="es-ES" sz="1300" b="1">
                  <a:solidFill>
                    <a:srgbClr val="262626"/>
                  </a:solidFill>
                  <a:latin typeface="SamsungOne 400" pitchFamily="34" charset="0"/>
                  <a:ea typeface="SamsungOne 400" pitchFamily="34" charset="0"/>
                </a:rPr>
                <a:t>Línea 45</a:t>
              </a:r>
              <a:endParaRPr lang="es-ES">
                <a:latin typeface="SamsungOne 400" pitchFamily="34" charset="0"/>
                <a:ea typeface="SamsungOne 400" pitchFamily="34" charset="0"/>
              </a:endParaRPr>
            </a:p>
          </p:txBody>
        </p:sp>
        <p:sp>
          <p:nvSpPr>
            <p:cNvPr id="3789" name="Google Shape;3789;p522"/>
            <p:cNvSpPr txBox="1"/>
            <p:nvPr/>
          </p:nvSpPr>
          <p:spPr>
            <a:xfrm>
              <a:off x="1036273" y="3467475"/>
              <a:ext cx="8167303" cy="507831"/>
            </a:xfrm>
            <a:prstGeom prst="rect">
              <a:avLst/>
            </a:prstGeom>
            <a:noFill/>
            <a:ln>
              <a:noFill/>
            </a:ln>
          </p:spPr>
          <p:txBody>
            <a:bodyPr spcFirstLastPara="1" wrap="square" lIns="0" tIns="0" rIns="0" bIns="0" anchor="t" anchorCtr="0">
              <a:spAutoFit/>
            </a:bodyPr>
            <a:lstStyle/>
            <a:p>
              <a:pPr marL="182563" indent="-182563">
                <a:buClr>
                  <a:srgbClr val="262626"/>
                </a:buClr>
                <a:buSzPts val="1400"/>
                <a:buFont typeface="Arial"/>
                <a:buChar char="•"/>
              </a:pPr>
              <a:r>
                <a:rPr lang="es-ES">
                  <a:solidFill>
                    <a:srgbClr val="262626"/>
                  </a:solidFill>
                  <a:latin typeface="SamsungOne 400" pitchFamily="34" charset="0"/>
                  <a:ea typeface="SamsungOne 400" pitchFamily="34" charset="0"/>
                </a:rPr>
                <a:t>En la clasificación multietiqueta, la media no puede ser "binaria".</a:t>
              </a:r>
              <a:endParaRPr lang="es-ES">
                <a:latin typeface="SamsungOne 400" pitchFamily="34" charset="0"/>
                <a:ea typeface="SamsungOne 400" pitchFamily="34" charset="0"/>
              </a:endParaRPr>
            </a:p>
            <a:p>
              <a:pPr marL="182563" indent="-182563">
                <a:spcBef>
                  <a:spcPts val="600"/>
                </a:spcBef>
                <a:buClr>
                  <a:srgbClr val="262626"/>
                </a:buClr>
                <a:buSzPts val="1400"/>
                <a:buFont typeface="Arial"/>
                <a:buChar char="•"/>
              </a:pPr>
              <a:r>
                <a:rPr lang="es-ES">
                  <a:solidFill>
                    <a:srgbClr val="262626"/>
                  </a:solidFill>
                  <a:latin typeface="SamsungOne 400" pitchFamily="34" charset="0"/>
                  <a:ea typeface="SamsungOne 400" pitchFamily="34" charset="0"/>
                </a:rPr>
                <a:t>"binario" es la media por defecto.</a:t>
              </a:r>
              <a:endParaRPr lang="es-ES">
                <a:latin typeface="SamsungOne 400" pitchFamily="34" charset="0"/>
                <a:ea typeface="SamsungOne 400" pitchFamily="34" charset="0"/>
              </a:endParaRPr>
            </a:p>
          </p:txBody>
        </p:sp>
      </p:grpSp>
      <p:grpSp>
        <p:nvGrpSpPr>
          <p:cNvPr id="3790" name="Google Shape;3790;p522"/>
          <p:cNvGrpSpPr/>
          <p:nvPr/>
        </p:nvGrpSpPr>
        <p:grpSpPr>
          <a:xfrm>
            <a:off x="1811337" y="2924944"/>
            <a:ext cx="8677276" cy="2016224"/>
            <a:chOff x="666749" y="2924944"/>
            <a:chExt cx="8677276" cy="2016224"/>
          </a:xfrm>
        </p:grpSpPr>
        <p:sp>
          <p:nvSpPr>
            <p:cNvPr id="3791" name="Google Shape;3791;p522"/>
            <p:cNvSpPr/>
            <p:nvPr/>
          </p:nvSpPr>
          <p:spPr>
            <a:xfrm>
              <a:off x="666749" y="2924944"/>
              <a:ext cx="8677276" cy="2016224"/>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grpSp>
          <p:nvGrpSpPr>
            <p:cNvPr id="3792" name="Google Shape;3792;p522"/>
            <p:cNvGrpSpPr/>
            <p:nvPr/>
          </p:nvGrpSpPr>
          <p:grpSpPr>
            <a:xfrm>
              <a:off x="847725" y="2960948"/>
              <a:ext cx="8496300" cy="1928737"/>
              <a:chOff x="847725" y="2960948"/>
              <a:chExt cx="8496300" cy="1928737"/>
            </a:xfrm>
          </p:grpSpPr>
          <p:grpSp>
            <p:nvGrpSpPr>
              <p:cNvPr id="3793" name="Google Shape;3793;p522"/>
              <p:cNvGrpSpPr/>
              <p:nvPr/>
            </p:nvGrpSpPr>
            <p:grpSpPr>
              <a:xfrm>
                <a:off x="847725" y="2960948"/>
                <a:ext cx="8496300" cy="1885465"/>
                <a:chOff x="847725" y="2960948"/>
                <a:chExt cx="8496300" cy="1885465"/>
              </a:xfrm>
            </p:grpSpPr>
            <p:pic>
              <p:nvPicPr>
                <p:cNvPr id="3794" name="Google Shape;3794;p522"/>
                <p:cNvPicPr preferRelativeResize="0"/>
                <p:nvPr/>
              </p:nvPicPr>
              <p:blipFill rotWithShape="1">
                <a:blip r:embed="rId5">
                  <a:alphaModFix/>
                </a:blip>
                <a:srcRect l="458" r="21860"/>
                <a:stretch/>
              </p:blipFill>
              <p:spPr>
                <a:xfrm>
                  <a:off x="847725" y="2960948"/>
                  <a:ext cx="8496300" cy="1885465"/>
                </a:xfrm>
                <a:prstGeom prst="rect">
                  <a:avLst/>
                </a:prstGeom>
                <a:noFill/>
                <a:ln>
                  <a:noFill/>
                </a:ln>
              </p:spPr>
            </p:pic>
            <p:sp>
              <p:nvSpPr>
                <p:cNvPr id="3795" name="Google Shape;3795;p522"/>
                <p:cNvSpPr/>
                <p:nvPr/>
              </p:nvSpPr>
              <p:spPr>
                <a:xfrm>
                  <a:off x="2290926" y="3867401"/>
                  <a:ext cx="2569541" cy="184666"/>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f"</a:t>
                  </a:r>
                  <a:r>
                    <a:rPr lang="es-ES" sz="1200">
                      <a:solidFill>
                        <a:schemeClr val="dk1"/>
                      </a:solidFill>
                      <a:latin typeface="SamsungOne 400" pitchFamily="34" charset="0"/>
                      <a:ea typeface="SamsungOne 400" pitchFamily="34" charset="0"/>
                    </a:rPr>
                    <a:t>{objetivo}precisión</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{puntuación}</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a:t>
                  </a:r>
                </a:p>
              </p:txBody>
            </p:sp>
          </p:grpSp>
          <p:sp>
            <p:nvSpPr>
              <p:cNvPr id="3796" name="Google Shape;3796;p522"/>
              <p:cNvSpPr/>
              <p:nvPr/>
            </p:nvSpPr>
            <p:spPr>
              <a:xfrm>
                <a:off x="1531032" y="4144114"/>
                <a:ext cx="3903069" cy="745571"/>
              </a:xfrm>
              <a:prstGeom prst="rect">
                <a:avLst/>
              </a:prstGeom>
              <a:solidFill>
                <a:schemeClr val="lt1"/>
              </a:solidFill>
              <a:ln>
                <a:noFill/>
              </a:ln>
            </p:spPr>
            <p:txBody>
              <a:bodyPr spcFirstLastPara="1" wrap="square" lIns="0" tIns="72000" rIns="144000" bIns="72000" anchor="t" anchorCtr="0">
                <a:spAutoFit/>
              </a:bodyPr>
              <a:lstStyle/>
              <a:p>
                <a:pPr>
                  <a:buSzPts val="1300"/>
                </a:pPr>
                <a:r>
                  <a:rPr lang="es-ES" sz="1300">
                    <a:solidFill>
                      <a:schemeClr val="dk1"/>
                    </a:solidFill>
                    <a:latin typeface="SamsungOne 400" pitchFamily="34" charset="0"/>
                    <a:ea typeface="SamsungOne 400" pitchFamily="34" charset="0"/>
                  </a:rPr>
                  <a:t>precisión de setosa: 1,0</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precisión versicolor: 0,9375</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precisión de virginica: 1.0</a:t>
                </a:r>
                <a:endParaRPr lang="es-ES">
                  <a:latin typeface="SamsungOne 400" pitchFamily="34" charset="0"/>
                  <a:ea typeface="SamsungOne 400" pitchFamily="34" charset="0"/>
                </a:endParaRPr>
              </a:p>
            </p:txBody>
          </p:sp>
        </p:grpSp>
      </p:grpSp>
      <p:sp>
        <p:nvSpPr>
          <p:cNvPr id="1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1"/>
        <p:cNvGrpSpPr/>
        <p:nvPr/>
      </p:nvGrpSpPr>
      <p:grpSpPr>
        <a:xfrm>
          <a:off x="0" y="0"/>
          <a:ext cx="0" cy="0"/>
          <a:chOff x="0" y="0"/>
          <a:chExt cx="0" cy="0"/>
        </a:xfrm>
      </p:grpSpPr>
      <p:sp>
        <p:nvSpPr>
          <p:cNvPr id="3805" name="Google Shape;3805;p523"/>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err="1">
                <a:solidFill>
                  <a:schemeClr val="dk1"/>
                </a:solidFill>
                <a:latin typeface="Samsung Sharp Sans" pitchFamily="2" charset="0"/>
                <a:ea typeface="Samsung Sharp Sans" pitchFamily="2" charset="0"/>
                <a:cs typeface="Samsung Sharp Sans" pitchFamily="2" charset="0"/>
              </a:rPr>
              <a:t>Recall</a:t>
            </a:r>
            <a:endParaRPr lang="es-ES" dirty="0">
              <a:latin typeface="Samsung Sharp Sans" pitchFamily="2" charset="0"/>
              <a:ea typeface="Samsung Sharp Sans" pitchFamily="2" charset="0"/>
              <a:cs typeface="Samsung Sharp Sans" pitchFamily="2" charset="0"/>
            </a:endParaRPr>
          </a:p>
        </p:txBody>
      </p:sp>
      <p:sp>
        <p:nvSpPr>
          <p:cNvPr id="3806" name="Google Shape;3806;p523"/>
          <p:cNvSpPr/>
          <p:nvPr/>
        </p:nvSpPr>
        <p:spPr>
          <a:xfrm>
            <a:off x="1815849" y="1700810"/>
            <a:ext cx="8780714" cy="545516"/>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También llamado sensibilidad o exhaustividad, es la proporción de predicciones correctas entre la clase objetivo real.</a:t>
            </a:r>
            <a:endParaRPr lang="es-ES" dirty="0">
              <a:latin typeface="SamsungOne 400" pitchFamily="34" charset="0"/>
              <a:ea typeface="SamsungOne 400" pitchFamily="34" charset="0"/>
            </a:endParaRPr>
          </a:p>
        </p:txBody>
      </p:sp>
      <p:sp>
        <p:nvSpPr>
          <p:cNvPr id="3807" name="Google Shape;3807;p523"/>
          <p:cNvSpPr txBox="1"/>
          <p:nvPr/>
        </p:nvSpPr>
        <p:spPr>
          <a:xfrm>
            <a:off x="5110365" y="2132016"/>
            <a:ext cx="1971273"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nvGrpSpPr>
          <p:cNvPr id="3808" name="Google Shape;3808;p523"/>
          <p:cNvGrpSpPr/>
          <p:nvPr/>
        </p:nvGrpSpPr>
        <p:grpSpPr>
          <a:xfrm>
            <a:off x="1815849" y="2954072"/>
            <a:ext cx="8677276" cy="1807076"/>
            <a:chOff x="666749" y="2954072"/>
            <a:chExt cx="8677276" cy="1807076"/>
          </a:xfrm>
        </p:grpSpPr>
        <p:sp>
          <p:nvSpPr>
            <p:cNvPr id="3809" name="Google Shape;3809;p523"/>
            <p:cNvSpPr/>
            <p:nvPr/>
          </p:nvSpPr>
          <p:spPr>
            <a:xfrm>
              <a:off x="666749" y="2954072"/>
              <a:ext cx="8677276" cy="1807076"/>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810" name="Google Shape;3810;p523"/>
            <p:cNvPicPr preferRelativeResize="0"/>
            <p:nvPr/>
          </p:nvPicPr>
          <p:blipFill rotWithShape="1">
            <a:blip r:embed="rId4">
              <a:alphaModFix/>
            </a:blip>
            <a:srcRect l="359" r="20979"/>
            <a:stretch/>
          </p:blipFill>
          <p:spPr>
            <a:xfrm>
              <a:off x="847725" y="3026080"/>
              <a:ext cx="8496300" cy="1620180"/>
            </a:xfrm>
            <a:prstGeom prst="rect">
              <a:avLst/>
            </a:prstGeom>
            <a:noFill/>
            <a:ln>
              <a:noFill/>
            </a:ln>
          </p:spPr>
        </p:pic>
        <p:sp>
          <p:nvSpPr>
            <p:cNvPr id="3811" name="Google Shape;3811;p523"/>
            <p:cNvSpPr/>
            <p:nvPr/>
          </p:nvSpPr>
          <p:spPr>
            <a:xfrm>
              <a:off x="2280766" y="3717787"/>
              <a:ext cx="2569541" cy="369332"/>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f"</a:t>
              </a:r>
              <a:r>
                <a:rPr lang="es-ES" sz="1200">
                  <a:solidFill>
                    <a:schemeClr val="dk1"/>
                  </a:solidFill>
                  <a:latin typeface="SamsungOne 400" pitchFamily="34" charset="0"/>
                  <a:ea typeface="SamsungOne 400" pitchFamily="34" charset="0"/>
                </a:rPr>
                <a:t>{objetivo}sensibilidad</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{puntuación}</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a:t>
              </a:r>
            </a:p>
          </p:txBody>
        </p:sp>
        <p:sp>
          <p:nvSpPr>
            <p:cNvPr id="3812" name="Google Shape;3812;p523"/>
            <p:cNvSpPr/>
            <p:nvPr/>
          </p:nvSpPr>
          <p:spPr>
            <a:xfrm>
              <a:off x="1531032" y="3983457"/>
              <a:ext cx="3903069" cy="745571"/>
            </a:xfrm>
            <a:prstGeom prst="rect">
              <a:avLst/>
            </a:prstGeom>
            <a:solidFill>
              <a:schemeClr val="lt1"/>
            </a:solidFill>
            <a:ln>
              <a:noFill/>
            </a:ln>
          </p:spPr>
          <p:txBody>
            <a:bodyPr spcFirstLastPara="1" wrap="square" lIns="0" tIns="72000" rIns="144000" bIns="72000" anchor="t" anchorCtr="0">
              <a:spAutoFit/>
            </a:bodyPr>
            <a:lstStyle/>
            <a:p>
              <a:pPr>
                <a:buSzPts val="1300"/>
              </a:pPr>
              <a:r>
                <a:rPr lang="es-ES" sz="1300">
                  <a:solidFill>
                    <a:schemeClr val="dk1"/>
                  </a:solidFill>
                  <a:latin typeface="SamsungOne 400" pitchFamily="34" charset="0"/>
                  <a:ea typeface="SamsungOne 400" pitchFamily="34" charset="0"/>
                </a:rPr>
                <a:t>sensibilidad de la setosa: 1,0</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sensibilidad versicolor: 1.0</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sensibilidad de virginica : 0.9375</a:t>
              </a:r>
              <a:endParaRPr lang="es-ES">
                <a:latin typeface="SamsungOne 400" pitchFamily="34" charset="0"/>
                <a:ea typeface="SamsungOne 400" pitchFamily="34" charset="0"/>
              </a:endParaRPr>
            </a:p>
          </p:txBody>
        </p:sp>
      </p:grpSp>
      <p:sp>
        <p:nvSpPr>
          <p:cNvPr id="1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7"/>
        <p:cNvGrpSpPr/>
        <p:nvPr/>
      </p:nvGrpSpPr>
      <p:grpSpPr>
        <a:xfrm>
          <a:off x="0" y="0"/>
          <a:ext cx="0" cy="0"/>
          <a:chOff x="0" y="0"/>
          <a:chExt cx="0" cy="0"/>
        </a:xfrm>
      </p:grpSpPr>
      <p:sp>
        <p:nvSpPr>
          <p:cNvPr id="3821" name="Google Shape;3821;p524"/>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err="1">
                <a:solidFill>
                  <a:schemeClr val="dk1"/>
                </a:solidFill>
                <a:latin typeface="Samsung Sharp Sans" pitchFamily="2" charset="0"/>
                <a:ea typeface="Samsung Sharp Sans" pitchFamily="2" charset="0"/>
                <a:cs typeface="Samsung Sharp Sans" pitchFamily="2" charset="0"/>
              </a:rPr>
              <a:t>Fall-out</a:t>
            </a:r>
            <a:endParaRPr lang="es-ES" dirty="0">
              <a:latin typeface="Samsung Sharp Sans" pitchFamily="2" charset="0"/>
              <a:ea typeface="Samsung Sharp Sans" pitchFamily="2" charset="0"/>
              <a:cs typeface="Samsung Sharp Sans" pitchFamily="2" charset="0"/>
            </a:endParaRPr>
          </a:p>
        </p:txBody>
      </p:sp>
      <p:sp>
        <p:nvSpPr>
          <p:cNvPr id="3822" name="Google Shape;3822;p524"/>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La caída es la proporción incorrecta entre la clase real, no la objetivo. También se expresa como 1-especificidad.</a:t>
            </a:r>
            <a:endParaRPr lang="es-ES" dirty="0">
              <a:latin typeface="SamsungOne 400" pitchFamily="34" charset="0"/>
              <a:ea typeface="SamsungOne 400" pitchFamily="34" charset="0"/>
            </a:endParaRPr>
          </a:p>
        </p:txBody>
      </p:sp>
      <p:sp>
        <p:nvSpPr>
          <p:cNvPr id="3823" name="Google Shape;3823;p524"/>
          <p:cNvSpPr txBox="1"/>
          <p:nvPr/>
        </p:nvSpPr>
        <p:spPr>
          <a:xfrm>
            <a:off x="4922815" y="2102888"/>
            <a:ext cx="2346375"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3824" name="Google Shape;3824;p524"/>
          <p:cNvSpPr/>
          <p:nvPr/>
        </p:nvSpPr>
        <p:spPr>
          <a:xfrm>
            <a:off x="1815849" y="296095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El scikit-learn no proporciona cómo calcular la caída. </a:t>
            </a:r>
            <a:endParaRPr lang="es-ES">
              <a:latin typeface="SamsungOne 400" pitchFamily="34" charset="0"/>
              <a:ea typeface="SamsungOne 400" pitchFamily="34" charset="0"/>
            </a:endParaRP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9"/>
        <p:cNvGrpSpPr/>
        <p:nvPr/>
      </p:nvGrpSpPr>
      <p:grpSpPr>
        <a:xfrm>
          <a:off x="0" y="0"/>
          <a:ext cx="0" cy="0"/>
          <a:chOff x="0" y="0"/>
          <a:chExt cx="0" cy="0"/>
        </a:xfrm>
      </p:grpSpPr>
      <p:sp>
        <p:nvSpPr>
          <p:cNvPr id="3833" name="Google Shape;3833;p525"/>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f-score</a:t>
            </a:r>
            <a:endParaRPr lang="es-ES">
              <a:latin typeface="Samsung Sharp Sans" pitchFamily="2" charset="0"/>
              <a:ea typeface="Samsung Sharp Sans" pitchFamily="2" charset="0"/>
              <a:cs typeface="Samsung Sharp Sans" pitchFamily="2" charset="0"/>
            </a:endParaRPr>
          </a:p>
        </p:txBody>
      </p:sp>
      <p:sp>
        <p:nvSpPr>
          <p:cNvPr id="3834" name="Google Shape;3834;p525"/>
          <p:cNvSpPr/>
          <p:nvPr/>
        </p:nvSpPr>
        <p:spPr>
          <a:xfrm>
            <a:off x="1815849" y="1700811"/>
            <a:ext cx="8780714" cy="945625"/>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La precisión y la sensibilidad tienen una relación de compensación. La puntuación f es la media armónica ponderada de la precisión y la sensibilidad. Si la puntuación f es inferior a 1, se da más peso a la precisión, y si es superior a 1, se da más peso a la sensibilidad. La puntuación f se utiliza para comprender con certeza el rendimiento del modelo cuando la clase de datos está desequilibrada.</a:t>
            </a:r>
            <a:endParaRPr lang="es-ES" dirty="0">
              <a:latin typeface="SamsungOne 400" pitchFamily="34" charset="0"/>
              <a:ea typeface="SamsungOne 400" pitchFamily="34" charset="0"/>
            </a:endParaRPr>
          </a:p>
        </p:txBody>
      </p:sp>
      <p:sp>
        <p:nvSpPr>
          <p:cNvPr id="3835" name="Google Shape;3835;p525"/>
          <p:cNvSpPr txBox="1"/>
          <p:nvPr/>
        </p:nvSpPr>
        <p:spPr>
          <a:xfrm>
            <a:off x="4355672" y="2674018"/>
            <a:ext cx="3480600" cy="7143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3836" name="Google Shape;3836;p525"/>
          <p:cNvSpPr/>
          <p:nvPr/>
        </p:nvSpPr>
        <p:spPr>
          <a:xfrm>
            <a:off x="1815849" y="3429001"/>
            <a:ext cx="8780714" cy="545516"/>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Para una ponderación uniforme de la precisión y el recuerdo, 𝜷 se fija en 1 la mayor parte del tiempo, lo que se denomina específicamente f1-score.</a:t>
            </a:r>
            <a:endParaRPr lang="es-ES">
              <a:latin typeface="SamsungOne 400" pitchFamily="34" charset="0"/>
              <a:ea typeface="SamsungOne 400" pitchFamily="34" charset="0"/>
            </a:endParaRPr>
          </a:p>
        </p:txBody>
      </p:sp>
      <p:sp>
        <p:nvSpPr>
          <p:cNvPr id="3837" name="Google Shape;3837;p525"/>
          <p:cNvSpPr txBox="1"/>
          <p:nvPr/>
        </p:nvSpPr>
        <p:spPr>
          <a:xfrm>
            <a:off x="4797972" y="4053646"/>
            <a:ext cx="2596200" cy="666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42"/>
        <p:cNvGrpSpPr/>
        <p:nvPr/>
      </p:nvGrpSpPr>
      <p:grpSpPr>
        <a:xfrm>
          <a:off x="0" y="0"/>
          <a:ext cx="0" cy="0"/>
          <a:chOff x="0" y="0"/>
          <a:chExt cx="0" cy="0"/>
        </a:xfrm>
      </p:grpSpPr>
      <p:sp>
        <p:nvSpPr>
          <p:cNvPr id="3846" name="Google Shape;3846;p52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f-score</a:t>
            </a:r>
            <a:endParaRPr lang="es-ES">
              <a:latin typeface="Samsung Sharp Sans" pitchFamily="2" charset="0"/>
              <a:ea typeface="Samsung Sharp Sans" pitchFamily="2" charset="0"/>
              <a:cs typeface="Samsung Sharp Sans" pitchFamily="2" charset="0"/>
            </a:endParaRPr>
          </a:p>
        </p:txBody>
      </p:sp>
      <p:sp>
        <p:nvSpPr>
          <p:cNvPr id="3847" name="Google Shape;3847;p526"/>
          <p:cNvSpPr/>
          <p:nvPr/>
        </p:nvSpPr>
        <p:spPr>
          <a:xfrm>
            <a:off x="1815849" y="1700811"/>
            <a:ext cx="8780714" cy="1653511"/>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Medida #F1: la precisión y la sensibilidad se ponderan por igual. La puntuación F1 se utiliza para calcular la media a partir de la media armónica de la precisión y </a:t>
            </a:r>
            <a:r>
              <a:rPr lang="es-ES" sz="1300" dirty="0" err="1">
                <a:solidFill>
                  <a:srgbClr val="262626"/>
                </a:solidFill>
                <a:latin typeface="SamsungOne 400" pitchFamily="34" charset="0"/>
                <a:ea typeface="SamsungOne 400" pitchFamily="34" charset="0"/>
              </a:rPr>
              <a:t>recall</a:t>
            </a:r>
            <a:r>
              <a:rPr lang="es-ES" sz="1300" dirty="0">
                <a:solidFill>
                  <a:srgbClr val="262626"/>
                </a:solidFill>
                <a:latin typeface="SamsungOne 400" pitchFamily="34" charset="0"/>
                <a:ea typeface="SamsungOne 400" pitchFamily="34" charset="0"/>
              </a:rPr>
              <a:t> (sensibilidad) y la ponderación de la precisión y la sensibilidad. </a:t>
            </a: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#a (precisión), b (</a:t>
            </a:r>
            <a:r>
              <a:rPr lang="es-ES" sz="1300" dirty="0" err="1">
                <a:solidFill>
                  <a:srgbClr val="262626"/>
                </a:solidFill>
                <a:latin typeface="SamsungOne 400" pitchFamily="34" charset="0"/>
                <a:ea typeface="SamsungOne 400" pitchFamily="34" charset="0"/>
              </a:rPr>
              <a:t>recall</a:t>
            </a:r>
            <a:r>
              <a:rPr lang="es-ES" sz="1300" dirty="0">
                <a:solidFill>
                  <a:srgbClr val="262626"/>
                </a:solidFill>
                <a:latin typeface="SamsungOne 400" pitchFamily="34" charset="0"/>
                <a:ea typeface="SamsungOne 400" pitchFamily="34" charset="0"/>
              </a:rPr>
              <a:t>) 2ab/</a:t>
            </a:r>
            <a:r>
              <a:rPr lang="es-ES" sz="1300" dirty="0" err="1">
                <a:solidFill>
                  <a:srgbClr val="262626"/>
                </a:solidFill>
                <a:latin typeface="SamsungOne 400" pitchFamily="34" charset="0"/>
                <a:ea typeface="SamsungOne 400" pitchFamily="34" charset="0"/>
              </a:rPr>
              <a:t>a+b</a:t>
            </a:r>
            <a:endParaRPr lang="es-ES" sz="1300" dirty="0">
              <a:solidFill>
                <a:srgbClr val="262626"/>
              </a:solidFill>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Medida #F 0,5 - La precisión tiene más peso que la sensibilidad. Se aplica un peso 0,5 veces mayor a la sensibilidad en comparación con la precisión. </a:t>
            </a:r>
            <a:endParaRPr lang="es-ES"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Medida #F2 - La sensibilidad es más ponderada. La sensibilidad es 2 veces más ponderada que la precisión. </a:t>
            </a: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0"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2"/>
        <p:cNvGrpSpPr/>
        <p:nvPr/>
      </p:nvGrpSpPr>
      <p:grpSpPr>
        <a:xfrm>
          <a:off x="0" y="0"/>
          <a:ext cx="0" cy="0"/>
          <a:chOff x="0" y="0"/>
          <a:chExt cx="0" cy="0"/>
        </a:xfrm>
      </p:grpSpPr>
      <p:sp>
        <p:nvSpPr>
          <p:cNvPr id="3856" name="Google Shape;3856;p527"/>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f-score</a:t>
            </a:r>
            <a:endParaRPr lang="es-ES">
              <a:latin typeface="Samsung Sharp Sans" pitchFamily="2" charset="0"/>
              <a:ea typeface="Samsung Sharp Sans" pitchFamily="2" charset="0"/>
              <a:cs typeface="Samsung Sharp Sans" pitchFamily="2" charset="0"/>
            </a:endParaRPr>
          </a:p>
        </p:txBody>
      </p:sp>
      <p:grpSp>
        <p:nvGrpSpPr>
          <p:cNvPr id="3857" name="Google Shape;3857;p527"/>
          <p:cNvGrpSpPr/>
          <p:nvPr/>
        </p:nvGrpSpPr>
        <p:grpSpPr>
          <a:xfrm>
            <a:off x="1811337" y="1773241"/>
            <a:ext cx="8677276" cy="3675988"/>
            <a:chOff x="666749" y="1773241"/>
            <a:chExt cx="8677276" cy="3675988"/>
          </a:xfrm>
        </p:grpSpPr>
        <p:grpSp>
          <p:nvGrpSpPr>
            <p:cNvPr id="3858" name="Google Shape;3858;p527"/>
            <p:cNvGrpSpPr/>
            <p:nvPr/>
          </p:nvGrpSpPr>
          <p:grpSpPr>
            <a:xfrm>
              <a:off x="666749" y="1773241"/>
              <a:ext cx="8677276" cy="3675988"/>
              <a:chOff x="666749" y="1773241"/>
              <a:chExt cx="8677276" cy="3675988"/>
            </a:xfrm>
          </p:grpSpPr>
          <p:sp>
            <p:nvSpPr>
              <p:cNvPr id="3859" name="Google Shape;3859;p527"/>
              <p:cNvSpPr/>
              <p:nvPr/>
            </p:nvSpPr>
            <p:spPr>
              <a:xfrm>
                <a:off x="666749" y="1773241"/>
                <a:ext cx="8677276" cy="3675988"/>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860" name="Google Shape;3860;p527"/>
              <p:cNvPicPr preferRelativeResize="0"/>
              <p:nvPr/>
            </p:nvPicPr>
            <p:blipFill rotWithShape="1">
              <a:blip r:embed="rId3">
                <a:alphaModFix/>
              </a:blip>
              <a:srcRect l="366" t="1223" r="19653"/>
              <a:stretch/>
            </p:blipFill>
            <p:spPr>
              <a:xfrm>
                <a:off x="847725" y="1808820"/>
                <a:ext cx="8496300" cy="3414102"/>
              </a:xfrm>
              <a:prstGeom prst="rect">
                <a:avLst/>
              </a:prstGeom>
              <a:noFill/>
              <a:ln>
                <a:noFill/>
              </a:ln>
            </p:spPr>
          </p:pic>
        </p:grpSp>
        <p:sp>
          <p:nvSpPr>
            <p:cNvPr id="3861" name="Google Shape;3861;p527"/>
            <p:cNvSpPr/>
            <p:nvPr/>
          </p:nvSpPr>
          <p:spPr>
            <a:xfrm>
              <a:off x="1531032" y="4023216"/>
              <a:ext cx="4453248" cy="1345735"/>
            </a:xfrm>
            <a:prstGeom prst="rect">
              <a:avLst/>
            </a:prstGeom>
            <a:solidFill>
              <a:schemeClr val="lt1"/>
            </a:solidFill>
            <a:ln>
              <a:noFill/>
            </a:ln>
          </p:spPr>
          <p:txBody>
            <a:bodyPr spcFirstLastPara="1" wrap="square" lIns="0" tIns="72000" rIns="144000" bIns="72000" anchor="t" anchorCtr="0">
              <a:spAutoFit/>
            </a:bodyPr>
            <a:lstStyle/>
            <a:p>
              <a:pPr>
                <a:buSzPts val="1300"/>
              </a:pPr>
              <a:r>
                <a:rPr lang="es-ES" sz="1300">
                  <a:solidFill>
                    <a:schemeClr val="dk1"/>
                  </a:solidFill>
                  <a:latin typeface="SamsungOne 400" pitchFamily="34" charset="0"/>
                  <a:ea typeface="SamsungOne 400" pitchFamily="34" charset="0"/>
                </a:rPr>
                <a:t>setosa fbetas puntuación : 1.0</a:t>
              </a:r>
            </a:p>
            <a:p>
              <a:pPr>
                <a:buSzPts val="1300"/>
              </a:pPr>
              <a:r>
                <a:rPr lang="es-ES" sz="1300">
                  <a:solidFill>
                    <a:schemeClr val="dk1"/>
                  </a:solidFill>
                  <a:latin typeface="SamsungOne 400" pitchFamily="34" charset="0"/>
                  <a:ea typeface="SamsungOne 400" pitchFamily="34" charset="0"/>
                </a:rPr>
                <a:t>fbetas versicolor puntuación : 0.967741935483871</a:t>
              </a:r>
            </a:p>
            <a:p>
              <a:pPr>
                <a:buSzPts val="1300"/>
              </a:pPr>
              <a:r>
                <a:rPr lang="es-ES" sz="1300">
                  <a:solidFill>
                    <a:schemeClr val="dk1"/>
                  </a:solidFill>
                  <a:latin typeface="SamsungOne 400" pitchFamily="34" charset="0"/>
                  <a:ea typeface="SamsungOne 400" pitchFamily="34" charset="0"/>
                </a:rPr>
                <a:t>fbetas virginica puntuación : 0.967741935483871</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setosa f1 puntuación : 1.0</a:t>
              </a:r>
            </a:p>
            <a:p>
              <a:pPr>
                <a:buSzPts val="1300"/>
              </a:pPr>
              <a:r>
                <a:rPr lang="es-ES" sz="1300">
                  <a:solidFill>
                    <a:schemeClr val="dk1"/>
                  </a:solidFill>
                  <a:latin typeface="SamsungOne 400" pitchFamily="34" charset="0"/>
                  <a:ea typeface="SamsungOne 400" pitchFamily="34" charset="0"/>
                </a:rPr>
                <a:t>puntuación f1 versicolor : 0.967741935483871</a:t>
              </a:r>
            </a:p>
            <a:p>
              <a:pPr>
                <a:buSzPts val="1300"/>
              </a:pPr>
              <a:r>
                <a:rPr lang="es-ES" sz="1300">
                  <a:solidFill>
                    <a:schemeClr val="dk1"/>
                  </a:solidFill>
                  <a:latin typeface="SamsungOne 400" pitchFamily="34" charset="0"/>
                  <a:ea typeface="SamsungOne 400" pitchFamily="34" charset="0"/>
                </a:rPr>
                <a:t>puntuación de virginica f1 : 0.967741935483871</a:t>
              </a:r>
            </a:p>
          </p:txBody>
        </p:sp>
        <p:sp>
          <p:nvSpPr>
            <p:cNvPr id="3862" name="Google Shape;3862;p527"/>
            <p:cNvSpPr/>
            <p:nvPr/>
          </p:nvSpPr>
          <p:spPr>
            <a:xfrm>
              <a:off x="2245588" y="2849197"/>
              <a:ext cx="2880320" cy="184666"/>
            </a:xfrm>
            <a:prstGeom prst="rect">
              <a:avLst/>
            </a:prstGeom>
            <a:solidFill>
              <a:srgbClr val="F7F7F7"/>
            </a:solidFill>
            <a:ln>
              <a:noFill/>
            </a:ln>
          </p:spPr>
          <p:txBody>
            <a:bodyPr spcFirstLastPara="1" wrap="square" lIns="0" tIns="0" rIns="0" bIns="0" anchor="t" anchorCtr="0">
              <a:spAutoFit/>
            </a:bodyPr>
            <a:lstStyle/>
            <a:p>
              <a:pPr>
                <a:buSzPts val="1200"/>
              </a:pPr>
              <a:r>
                <a:rPr lang="es-ES" sz="1200" dirty="0">
                  <a:solidFill>
                    <a:schemeClr val="dk1"/>
                  </a:solidFill>
                  <a:latin typeface="SamsungOne 400" pitchFamily="34" charset="0"/>
                  <a:ea typeface="SamsungOne 400" pitchFamily="34" charset="0"/>
                </a:rPr>
                <a:t>(</a:t>
              </a:r>
              <a:r>
                <a:rPr lang="es-ES" sz="1200" dirty="0">
                  <a:solidFill>
                    <a:srgbClr val="C03148"/>
                  </a:solidFill>
                  <a:latin typeface="SamsungOne 400" pitchFamily="34" charset="0"/>
                  <a:ea typeface="SamsungOne 400" pitchFamily="34" charset="0"/>
                </a:rPr>
                <a:t>f"</a:t>
              </a:r>
              <a:r>
                <a:rPr lang="es-ES" sz="1200" dirty="0">
                  <a:solidFill>
                    <a:schemeClr val="dk1"/>
                  </a:solidFill>
                  <a:latin typeface="SamsungOne 400" pitchFamily="34" charset="0"/>
                  <a:ea typeface="SamsungOne 400" pitchFamily="34" charset="0"/>
                </a:rPr>
                <a:t>{objetivo}</a:t>
              </a:r>
              <a:r>
                <a:rPr lang="es-ES" sz="1200" dirty="0" err="1">
                  <a:solidFill>
                    <a:schemeClr val="dk1"/>
                  </a:solidFill>
                  <a:latin typeface="SamsungOne 400" pitchFamily="34" charset="0"/>
                  <a:ea typeface="SamsungOne 400" pitchFamily="34" charset="0"/>
                </a:rPr>
                <a:t>fbetas</a:t>
              </a:r>
              <a:r>
                <a:rPr lang="es-ES" sz="1200" dirty="0">
                  <a:solidFill>
                    <a:schemeClr val="dk1"/>
                  </a:solidFill>
                  <a:latin typeface="SamsungOne 400" pitchFamily="34" charset="0"/>
                  <a:ea typeface="SamsungOne 400" pitchFamily="34" charset="0"/>
                </a:rPr>
                <a:t> </a:t>
              </a:r>
              <a:r>
                <a:rPr lang="es-ES" sz="1200" dirty="0">
                  <a:solidFill>
                    <a:srgbClr val="C03148"/>
                  </a:solidFill>
                  <a:latin typeface="SamsungOne 400" pitchFamily="34" charset="0"/>
                  <a:ea typeface="SamsungOne 400" pitchFamily="34" charset="0"/>
                </a:rPr>
                <a:t>score:</a:t>
              </a:r>
              <a:r>
                <a:rPr lang="es-ES" sz="1200" dirty="0">
                  <a:solidFill>
                    <a:schemeClr val="dk1"/>
                  </a:solidFill>
                  <a:latin typeface="SamsungOne 400" pitchFamily="34" charset="0"/>
                  <a:ea typeface="SamsungOne 400" pitchFamily="34" charset="0"/>
                </a:rPr>
                <a:t>{score}</a:t>
              </a:r>
              <a:r>
                <a:rPr lang="es-ES" sz="1200" dirty="0">
                  <a:solidFill>
                    <a:srgbClr val="C03148"/>
                  </a:solidFill>
                  <a:latin typeface="SamsungOne 400" pitchFamily="34" charset="0"/>
                  <a:ea typeface="SamsungOne 400" pitchFamily="34" charset="0"/>
                </a:rPr>
                <a:t>") </a:t>
              </a:r>
            </a:p>
          </p:txBody>
        </p:sp>
        <p:sp>
          <p:nvSpPr>
            <p:cNvPr id="3863" name="Google Shape;3863;p527"/>
            <p:cNvSpPr/>
            <p:nvPr/>
          </p:nvSpPr>
          <p:spPr>
            <a:xfrm>
              <a:off x="2253643" y="3711592"/>
              <a:ext cx="2502509" cy="369332"/>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f"</a:t>
              </a:r>
              <a:r>
                <a:rPr lang="es-ES" sz="1200">
                  <a:solidFill>
                    <a:schemeClr val="dk1"/>
                  </a:solidFill>
                  <a:latin typeface="SamsungOne 400" pitchFamily="34" charset="0"/>
                  <a:ea typeface="SamsungOne 400" pitchFamily="34" charset="0"/>
                </a:rPr>
                <a:t>{objetivo}f1 </a:t>
              </a:r>
              <a:r>
                <a:rPr lang="es-ES" sz="1200">
                  <a:solidFill>
                    <a:srgbClr val="C03148"/>
                  </a:solidFill>
                  <a:latin typeface="SamsungOne 400" pitchFamily="34" charset="0"/>
                  <a:ea typeface="SamsungOne 400" pitchFamily="34" charset="0"/>
                </a:rPr>
                <a:t>puntuación:</a:t>
              </a:r>
              <a:r>
                <a:rPr lang="es-ES" sz="1200">
                  <a:solidFill>
                    <a:schemeClr val="dk1"/>
                  </a:solidFill>
                  <a:latin typeface="SamsungOne 400" pitchFamily="34" charset="0"/>
                  <a:ea typeface="SamsungOne 400" pitchFamily="34" charset="0"/>
                </a:rPr>
                <a:t>{puntuación}</a:t>
              </a:r>
              <a:r>
                <a:rPr lang="es-ES" sz="1200">
                  <a:solidFill>
                    <a:srgbClr val="C03148"/>
                  </a:solidFill>
                  <a:latin typeface="SamsungOne 400" pitchFamily="34" charset="0"/>
                  <a:ea typeface="SamsungOne 400" pitchFamily="34" charset="0"/>
                </a:rPr>
                <a:t>") </a:t>
              </a:r>
            </a:p>
          </p:txBody>
        </p:sp>
      </p:grpSp>
      <p:sp>
        <p:nvSpPr>
          <p:cNvPr id="1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8"/>
        <p:cNvGrpSpPr/>
        <p:nvPr/>
      </p:nvGrpSpPr>
      <p:grpSpPr>
        <a:xfrm>
          <a:off x="0" y="0"/>
          <a:ext cx="0" cy="0"/>
          <a:chOff x="0" y="0"/>
          <a:chExt cx="0" cy="0"/>
        </a:xfrm>
      </p:grpSpPr>
      <p:sp>
        <p:nvSpPr>
          <p:cNvPr id="3872" name="Google Shape;3872;p528"/>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Exactitud</a:t>
            </a:r>
            <a:endParaRPr lang="es-ES" dirty="0">
              <a:latin typeface="Samsung Sharp Sans" pitchFamily="2" charset="0"/>
              <a:ea typeface="Samsung Sharp Sans" pitchFamily="2" charset="0"/>
              <a:cs typeface="Samsung Sharp Sans" pitchFamily="2" charset="0"/>
            </a:endParaRPr>
          </a:p>
        </p:txBody>
      </p:sp>
      <p:sp>
        <p:nvSpPr>
          <p:cNvPr id="3873" name="Google Shape;3873;p528"/>
          <p:cNvSpPr txBox="1"/>
          <p:nvPr/>
        </p:nvSpPr>
        <p:spPr>
          <a:xfrm>
            <a:off x="4469869" y="1804291"/>
            <a:ext cx="3252264"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0"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8"/>
        <p:cNvGrpSpPr/>
        <p:nvPr/>
      </p:nvGrpSpPr>
      <p:grpSpPr>
        <a:xfrm>
          <a:off x="0" y="0"/>
          <a:ext cx="0" cy="0"/>
          <a:chOff x="0" y="0"/>
          <a:chExt cx="0" cy="0"/>
        </a:xfrm>
      </p:grpSpPr>
      <p:sp>
        <p:nvSpPr>
          <p:cNvPr id="3882" name="Google Shape;3882;p529"/>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informe_de_clasificación</a:t>
            </a:r>
          </a:p>
        </p:txBody>
      </p:sp>
      <p:sp>
        <p:nvSpPr>
          <p:cNvPr id="3883" name="Google Shape;3883;p529"/>
          <p:cNvSpPr/>
          <p:nvPr/>
        </p:nvSpPr>
        <p:spPr>
          <a:xfrm>
            <a:off x="1815849" y="1700810"/>
            <a:ext cx="8780714" cy="545516"/>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Utilice la función </a:t>
            </a:r>
            <a:r>
              <a:rPr lang="es-ES" sz="1300" dirty="0" err="1">
                <a:solidFill>
                  <a:srgbClr val="262626"/>
                </a:solidFill>
                <a:latin typeface="SamsungOne 400" pitchFamily="34" charset="0"/>
                <a:ea typeface="SamsungOne 400" pitchFamily="34" charset="0"/>
              </a:rPr>
              <a:t>classification_report</a:t>
            </a:r>
            <a:r>
              <a:rPr lang="es-ES" sz="1300" dirty="0">
                <a:solidFill>
                  <a:srgbClr val="262626"/>
                </a:solidFill>
                <a:latin typeface="SamsungOne 400" pitchFamily="34" charset="0"/>
                <a:ea typeface="SamsungOne 400" pitchFamily="34" charset="0"/>
              </a:rPr>
              <a:t> de </a:t>
            </a:r>
            <a:r>
              <a:rPr lang="es-ES" sz="1300" dirty="0" err="1">
                <a:solidFill>
                  <a:srgbClr val="262626"/>
                </a:solidFill>
                <a:latin typeface="SamsungOne 400" pitchFamily="34" charset="0"/>
                <a:ea typeface="SamsungOne 400" pitchFamily="34" charset="0"/>
              </a:rPr>
              <a:t>scikit-learn</a:t>
            </a:r>
            <a:r>
              <a:rPr lang="es-ES" sz="1300" dirty="0">
                <a:solidFill>
                  <a:srgbClr val="262626"/>
                </a:solidFill>
                <a:latin typeface="SamsungOne 400" pitchFamily="34" charset="0"/>
                <a:ea typeface="SamsungOne 400" pitchFamily="34" charset="0"/>
              </a:rPr>
              <a:t> para calcular por lotes la precisión, la sensibilidad y la puntuación f1.</a:t>
            </a:r>
            <a:endParaRPr lang="es-ES" dirty="0">
              <a:latin typeface="SamsungOne 400" pitchFamily="34" charset="0"/>
              <a:ea typeface="SamsungOne 400" pitchFamily="34" charset="0"/>
            </a:endParaRPr>
          </a:p>
        </p:txBody>
      </p:sp>
      <p:sp>
        <p:nvSpPr>
          <p:cNvPr id="3884" name="Google Shape;3884;p529"/>
          <p:cNvSpPr/>
          <p:nvPr/>
        </p:nvSpPr>
        <p:spPr>
          <a:xfrm>
            <a:off x="1811337" y="2239311"/>
            <a:ext cx="8677200" cy="2602200"/>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885" name="Google Shape;3885;p529"/>
          <p:cNvPicPr preferRelativeResize="0"/>
          <p:nvPr/>
        </p:nvPicPr>
        <p:blipFill rotWithShape="1">
          <a:blip r:embed="rId3">
            <a:alphaModFix/>
          </a:blip>
          <a:srcRect l="354" r="21685" b="6896"/>
          <a:stretch/>
        </p:blipFill>
        <p:spPr>
          <a:xfrm>
            <a:off x="1992313" y="2296410"/>
            <a:ext cx="8496300" cy="2483749"/>
          </a:xfrm>
          <a:prstGeom prst="rect">
            <a:avLst/>
          </a:prstGeom>
          <a:noFill/>
          <a:ln>
            <a:noFill/>
          </a:ln>
        </p:spPr>
      </p:pic>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92;p157">
            <a:extLst>
              <a:ext uri="{FF2B5EF4-FFF2-40B4-BE49-F238E27FC236}">
                <a16:creationId xmlns:a16="http://schemas.microsoft.com/office/drawing/2014/main" id="{5E06BD57-0511-BFDA-CF2A-85A6583E78D5}"/>
              </a:ext>
            </a:extLst>
          </p:cNvPr>
          <p:cNvGrpSpPr/>
          <p:nvPr/>
        </p:nvGrpSpPr>
        <p:grpSpPr>
          <a:xfrm>
            <a:off x="1697435" y="1654450"/>
            <a:ext cx="8797129" cy="3960439"/>
            <a:chOff x="558798" y="2060849"/>
            <a:chExt cx="8797129" cy="3960439"/>
          </a:xfrm>
        </p:grpSpPr>
        <p:sp>
          <p:nvSpPr>
            <p:cNvPr id="3" name="Google Shape;3493;p157">
              <a:extLst>
                <a:ext uri="{FF2B5EF4-FFF2-40B4-BE49-F238E27FC236}">
                  <a16:creationId xmlns:a16="http://schemas.microsoft.com/office/drawing/2014/main" id="{0C8FDE1F-E0B2-0908-EE9A-9A36675E8DF5}"/>
                </a:ext>
              </a:extLst>
            </p:cNvPr>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4" name="Google Shape;3494;p157">
              <a:extLst>
                <a:ext uri="{FF2B5EF4-FFF2-40B4-BE49-F238E27FC236}">
                  <a16:creationId xmlns:a16="http://schemas.microsoft.com/office/drawing/2014/main" id="{EDDE4C80-E762-9AFE-7962-F24AF437D427}"/>
                </a:ext>
              </a:extLst>
            </p:cNvPr>
            <p:cNvGrpSpPr/>
            <p:nvPr/>
          </p:nvGrpSpPr>
          <p:grpSpPr>
            <a:xfrm>
              <a:off x="558798" y="3945816"/>
              <a:ext cx="8797129" cy="576572"/>
              <a:chOff x="4778069" y="4391025"/>
              <a:chExt cx="2349160" cy="431802"/>
            </a:xfrm>
          </p:grpSpPr>
          <p:sp>
            <p:nvSpPr>
              <p:cNvPr id="6" name="Google Shape;3495;p157">
                <a:extLst>
                  <a:ext uri="{FF2B5EF4-FFF2-40B4-BE49-F238E27FC236}">
                    <a16:creationId xmlns:a16="http://schemas.microsoft.com/office/drawing/2014/main" id="{46261342-403D-4C6B-49DA-E50D4A8E53C1}"/>
                  </a:ext>
                </a:extLst>
              </p:cNvPr>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7" name="Google Shape;3496;p157">
                <a:extLst>
                  <a:ext uri="{FF2B5EF4-FFF2-40B4-BE49-F238E27FC236}">
                    <a16:creationId xmlns:a16="http://schemas.microsoft.com/office/drawing/2014/main" id="{AB73B930-FB58-C9BB-2ACC-0ACD96FD763D}"/>
                  </a:ext>
                </a:extLst>
              </p:cNvPr>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s-419" sz="2000" dirty="0">
                    <a:solidFill>
                      <a:schemeClr val="lt1"/>
                    </a:solidFill>
                  </a:rPr>
                  <a:t>P</a:t>
                </a:r>
                <a:r>
                  <a:rPr lang="en-US" sz="2000" dirty="0">
                    <a:solidFill>
                      <a:schemeClr val="lt1"/>
                    </a:solidFill>
                  </a:rPr>
                  <a:t>REGUNTAS PROYECTOS.</a:t>
                </a:r>
                <a:endParaRPr dirty="0"/>
              </a:p>
            </p:txBody>
          </p:sp>
        </p:grpSp>
        <p:pic>
          <p:nvPicPr>
            <p:cNvPr id="5" name="Google Shape;3497;p157" descr="텍스트, 클립아트이(가) 표시된 사진&#10;&#10;자동 생성된 설명">
              <a:extLst>
                <a:ext uri="{FF2B5EF4-FFF2-40B4-BE49-F238E27FC236}">
                  <a16:creationId xmlns:a16="http://schemas.microsoft.com/office/drawing/2014/main" id="{C5970A3A-D044-2993-208E-5CCF9B6F3F93}"/>
                </a:ext>
              </a:extLst>
            </p:cNvPr>
            <p:cNvPicPr preferRelativeResize="0"/>
            <p:nvPr/>
          </p:nvPicPr>
          <p:blipFill rotWithShape="1">
            <a:blip r:embed="rId2">
              <a:alphaModFix/>
            </a:blip>
            <a:srcRect l="28593" t="14475" r="51947" b="14299"/>
            <a:stretch/>
          </p:blipFill>
          <p:spPr>
            <a:xfrm>
              <a:off x="4370123" y="2647560"/>
              <a:ext cx="1162577" cy="1174440"/>
            </a:xfrm>
            <a:prstGeom prst="ellipse">
              <a:avLst/>
            </a:prstGeom>
            <a:noFill/>
            <a:ln>
              <a:noFill/>
            </a:ln>
          </p:spPr>
        </p:pic>
      </p:grpSp>
    </p:spTree>
    <p:extLst>
      <p:ext uri="{BB962C8B-B14F-4D97-AF65-F5344CB8AC3E}">
        <p14:creationId xmlns:p14="http://schemas.microsoft.com/office/powerpoint/2010/main" val="353580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4" name="Google Shape;3894;p530"/>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ROC</a:t>
            </a:r>
            <a:endParaRPr lang="es-ES">
              <a:latin typeface="Samsung Sharp Sans" pitchFamily="2" charset="0"/>
              <a:ea typeface="Samsung Sharp Sans" pitchFamily="2" charset="0"/>
              <a:cs typeface="Samsung Sharp Sans" pitchFamily="2" charset="0"/>
            </a:endParaRPr>
          </a:p>
        </p:txBody>
      </p:sp>
      <p:sp>
        <p:nvSpPr>
          <p:cNvPr id="3895" name="Google Shape;3895;p530"/>
          <p:cNvSpPr/>
          <p:nvPr/>
        </p:nvSpPr>
        <p:spPr>
          <a:xfrm>
            <a:off x="1815849" y="1700808"/>
            <a:ext cx="8780714" cy="545516"/>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La curva ROC tiene la TPR (Tasa de Verdaderos Positivos) en el eje y, y la FPR (Tasa de Falsos Positivos) en el eje x. </a:t>
            </a:r>
            <a:br>
              <a:rPr lang="es-ES" sz="1300" dirty="0">
                <a:solidFill>
                  <a:srgbClr val="262626"/>
                </a:solidFill>
                <a:latin typeface="SamsungOne 400" pitchFamily="34" charset="0"/>
                <a:ea typeface="SamsungOne 400" pitchFamily="34" charset="0"/>
              </a:rPr>
            </a:br>
            <a:r>
              <a:rPr lang="es-ES" sz="1300" dirty="0">
                <a:solidFill>
                  <a:srgbClr val="262626"/>
                </a:solidFill>
                <a:latin typeface="SamsungOne 400" pitchFamily="34" charset="0"/>
                <a:ea typeface="SamsungOne 400" pitchFamily="34" charset="0"/>
              </a:rPr>
              <a:t>El TPR es la sensibilidad, y el FPR se refiere a </a:t>
            </a:r>
            <a:r>
              <a:rPr lang="es-ES" sz="1300" dirty="0" err="1">
                <a:solidFill>
                  <a:srgbClr val="262626"/>
                </a:solidFill>
                <a:latin typeface="SamsungOne 400" pitchFamily="34" charset="0"/>
                <a:ea typeface="SamsungOne 400" pitchFamily="34" charset="0"/>
              </a:rPr>
              <a:t>fall-out</a:t>
            </a:r>
            <a:r>
              <a:rPr lang="es-ES" sz="1300" dirty="0">
                <a:solidFill>
                  <a:srgbClr val="262626"/>
                </a:solidFill>
                <a:latin typeface="SamsungOne 400" pitchFamily="34" charset="0"/>
                <a:ea typeface="SamsungOne 400" pitchFamily="34" charset="0"/>
              </a:rPr>
              <a:t>.</a:t>
            </a:r>
            <a:endParaRPr lang="es-ES" dirty="0">
              <a:latin typeface="SamsungOne 400" pitchFamily="34" charset="0"/>
              <a:ea typeface="SamsungOne 400" pitchFamily="34" charset="0"/>
            </a:endParaRPr>
          </a:p>
        </p:txBody>
      </p:sp>
      <p:sp>
        <p:nvSpPr>
          <p:cNvPr id="3896" name="Google Shape;3896;p530"/>
          <p:cNvSpPr txBox="1"/>
          <p:nvPr/>
        </p:nvSpPr>
        <p:spPr>
          <a:xfrm>
            <a:off x="4043773" y="2649488"/>
            <a:ext cx="1768800" cy="660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3897" name="Google Shape;3897;p530"/>
          <p:cNvSpPr txBox="1"/>
          <p:nvPr/>
        </p:nvSpPr>
        <p:spPr>
          <a:xfrm>
            <a:off x="6096001" y="2649488"/>
            <a:ext cx="1772100" cy="6600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02"/>
        <p:cNvGrpSpPr/>
        <p:nvPr/>
      </p:nvGrpSpPr>
      <p:grpSpPr>
        <a:xfrm>
          <a:off x="0" y="0"/>
          <a:ext cx="0" cy="0"/>
          <a:chOff x="0" y="0"/>
          <a:chExt cx="0" cy="0"/>
        </a:xfrm>
      </p:grpSpPr>
      <p:sp>
        <p:nvSpPr>
          <p:cNvPr id="3906" name="Google Shape;3906;p531"/>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ROC</a:t>
            </a:r>
            <a:endParaRPr lang="es-ES">
              <a:latin typeface="Samsung Sharp Sans" pitchFamily="2" charset="0"/>
              <a:ea typeface="Samsung Sharp Sans" pitchFamily="2" charset="0"/>
              <a:cs typeface="Samsung Sharp Sans" pitchFamily="2" charset="0"/>
            </a:endParaRPr>
          </a:p>
        </p:txBody>
      </p:sp>
      <p:sp>
        <p:nvSpPr>
          <p:cNvPr id="3907" name="Google Shape;3907;p531"/>
          <p:cNvSpPr/>
          <p:nvPr/>
        </p:nvSpPr>
        <p:spPr>
          <a:xfrm>
            <a:off x="1811337" y="1773243"/>
            <a:ext cx="8677276" cy="4535485"/>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908" name="Google Shape;3908;p531"/>
          <p:cNvPicPr preferRelativeResize="0"/>
          <p:nvPr/>
        </p:nvPicPr>
        <p:blipFill rotWithShape="1">
          <a:blip r:embed="rId3">
            <a:alphaModFix/>
          </a:blip>
          <a:srcRect r="22530"/>
          <a:stretch/>
        </p:blipFill>
        <p:spPr>
          <a:xfrm>
            <a:off x="1964782" y="1795118"/>
            <a:ext cx="8415032" cy="4442194"/>
          </a:xfrm>
          <a:prstGeom prst="rect">
            <a:avLst/>
          </a:prstGeom>
          <a:noFill/>
          <a:ln>
            <a:noFill/>
          </a:ln>
        </p:spPr>
      </p:pic>
      <p:sp>
        <p:nvSpPr>
          <p:cNvPr id="7"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1"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7" name="Google Shape;3917;p532"/>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ROC</a:t>
            </a:r>
            <a:endParaRPr lang="es-ES">
              <a:latin typeface="Samsung Sharp Sans" pitchFamily="2" charset="0"/>
              <a:ea typeface="Samsung Sharp Sans" pitchFamily="2" charset="0"/>
              <a:cs typeface="Samsung Sharp Sans" pitchFamily="2" charset="0"/>
            </a:endParaRPr>
          </a:p>
        </p:txBody>
      </p:sp>
      <p:grpSp>
        <p:nvGrpSpPr>
          <p:cNvPr id="3918" name="Google Shape;3918;p532"/>
          <p:cNvGrpSpPr/>
          <p:nvPr/>
        </p:nvGrpSpPr>
        <p:grpSpPr>
          <a:xfrm>
            <a:off x="1811337" y="1736813"/>
            <a:ext cx="8677276" cy="4691894"/>
            <a:chOff x="666749" y="1773240"/>
            <a:chExt cx="8677276" cy="4691894"/>
          </a:xfrm>
        </p:grpSpPr>
        <p:sp>
          <p:nvSpPr>
            <p:cNvPr id="3919" name="Google Shape;3919;p532"/>
            <p:cNvSpPr/>
            <p:nvPr/>
          </p:nvSpPr>
          <p:spPr>
            <a:xfrm>
              <a:off x="666749" y="1773240"/>
              <a:ext cx="8677276" cy="4572508"/>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grpSp>
          <p:nvGrpSpPr>
            <p:cNvPr id="3920" name="Google Shape;3920;p532"/>
            <p:cNvGrpSpPr/>
            <p:nvPr/>
          </p:nvGrpSpPr>
          <p:grpSpPr>
            <a:xfrm>
              <a:off x="820200" y="1863077"/>
              <a:ext cx="8523824" cy="4602057"/>
              <a:chOff x="820200" y="1863077"/>
              <a:chExt cx="8523824" cy="4602057"/>
            </a:xfrm>
          </p:grpSpPr>
          <p:pic>
            <p:nvPicPr>
              <p:cNvPr id="3921" name="Google Shape;3921;p532"/>
              <p:cNvPicPr preferRelativeResize="0"/>
              <p:nvPr/>
            </p:nvPicPr>
            <p:blipFill rotWithShape="1">
              <a:blip r:embed="rId3">
                <a:alphaModFix/>
              </a:blip>
              <a:srcRect t="1206" r="16878" b="1256"/>
              <a:stretch/>
            </p:blipFill>
            <p:spPr>
              <a:xfrm>
                <a:off x="820200" y="1863077"/>
                <a:ext cx="8523824" cy="4389125"/>
              </a:xfrm>
              <a:prstGeom prst="rect">
                <a:avLst/>
              </a:prstGeom>
              <a:noFill/>
              <a:ln>
                <a:noFill/>
              </a:ln>
            </p:spPr>
          </p:pic>
          <p:sp>
            <p:nvSpPr>
              <p:cNvPr id="3922" name="Google Shape;3922;p532"/>
              <p:cNvSpPr txBox="1"/>
              <p:nvPr/>
            </p:nvSpPr>
            <p:spPr>
              <a:xfrm>
                <a:off x="3693196" y="2600908"/>
                <a:ext cx="790281"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Curvas ROC</a:t>
                </a:r>
                <a:endParaRPr lang="es-ES">
                  <a:latin typeface="SamsungOne 400" pitchFamily="34" charset="0"/>
                  <a:ea typeface="SamsungOne 400" pitchFamily="34" charset="0"/>
                </a:endParaRPr>
              </a:p>
            </p:txBody>
          </p:sp>
          <p:sp>
            <p:nvSpPr>
              <p:cNvPr id="3923" name="Google Shape;3923;p532"/>
              <p:cNvSpPr txBox="1"/>
              <p:nvPr/>
            </p:nvSpPr>
            <p:spPr>
              <a:xfrm rot="-5400000">
                <a:off x="974212" y="4125190"/>
                <a:ext cx="1226298" cy="553998"/>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24" name="Google Shape;3924;p532"/>
              <p:cNvSpPr txBox="1"/>
              <p:nvPr/>
            </p:nvSpPr>
            <p:spPr>
              <a:xfrm>
                <a:off x="4078350" y="5144002"/>
                <a:ext cx="2125200" cy="707886"/>
              </a:xfrm>
              <a:prstGeom prst="rect">
                <a:avLst/>
              </a:prstGeom>
              <a:solidFill>
                <a:schemeClr val="lt1"/>
              </a:solidFill>
              <a:ln>
                <a:noFill/>
              </a:ln>
            </p:spPr>
            <p:txBody>
              <a:bodyPr spcFirstLastPara="1" wrap="square" lIns="0" tIns="0" rIns="0" bIns="0" anchor="t" anchorCtr="0">
                <a:spAutoFit/>
              </a:bodyPr>
              <a:lstStyle/>
              <a:p>
                <a:pPr>
                  <a:lnSpc>
                    <a:spcPct val="115000"/>
                  </a:lnSpc>
                  <a:buSzPts val="900"/>
                </a:pPr>
                <a:r>
                  <a:rPr lang="es-ES" sz="800">
                    <a:solidFill>
                      <a:schemeClr val="dk1"/>
                    </a:solidFill>
                    <a:latin typeface="SamsungOne 400" pitchFamily="34" charset="0"/>
                    <a:ea typeface="SamsungOne 400" pitchFamily="34" charset="0"/>
                  </a:rPr>
                  <a:t>Curva ROC de la clase setosa (área =1,00)</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de la clase versicolor (área = 0,99)</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de la clase virginica (área = 0,99)</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micro-media (área = 0,99)</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micro-media (área = 0,99)</a:t>
                </a:r>
                <a:endParaRPr lang="es-ES" sz="1300">
                  <a:latin typeface="SamsungOne 400" pitchFamily="34" charset="0"/>
                  <a:ea typeface="SamsungOne 400" pitchFamily="34" charset="0"/>
                </a:endParaRPr>
              </a:p>
            </p:txBody>
          </p:sp>
          <p:sp>
            <p:nvSpPr>
              <p:cNvPr id="3925" name="Google Shape;3925;p532"/>
              <p:cNvSpPr txBox="1"/>
              <p:nvPr/>
            </p:nvSpPr>
            <p:spPr>
              <a:xfrm>
                <a:off x="3412515" y="6095802"/>
                <a:ext cx="1277594"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grpSp>
      </p:grpSp>
      <p:sp>
        <p:nvSpPr>
          <p:cNvPr id="13"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7"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sp>
        <p:nvSpPr>
          <p:cNvPr id="3934" name="Google Shape;3934;p533"/>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AUC (Área bajo la curva)</a:t>
            </a:r>
            <a:endParaRPr lang="es-ES">
              <a:latin typeface="Samsung Sharp Sans" pitchFamily="2" charset="0"/>
              <a:ea typeface="Samsung Sharp Sans" pitchFamily="2" charset="0"/>
              <a:cs typeface="Samsung Sharp Sans" pitchFamily="2" charset="0"/>
            </a:endParaRPr>
          </a:p>
        </p:txBody>
      </p:sp>
      <p:pic>
        <p:nvPicPr>
          <p:cNvPr id="3935" name="Google Shape;3935;p533"/>
          <p:cNvPicPr preferRelativeResize="0"/>
          <p:nvPr/>
        </p:nvPicPr>
        <p:blipFill rotWithShape="1">
          <a:blip r:embed="rId3">
            <a:alphaModFix/>
          </a:blip>
          <a:srcRect/>
          <a:stretch/>
        </p:blipFill>
        <p:spPr>
          <a:xfrm>
            <a:off x="3744479" y="1700213"/>
            <a:ext cx="4703046" cy="4619170"/>
          </a:xfrm>
          <a:prstGeom prst="rect">
            <a:avLst/>
          </a:prstGeom>
          <a:noFill/>
          <a:ln>
            <a:noFill/>
          </a:ln>
        </p:spPr>
      </p:pic>
      <p:sp>
        <p:nvSpPr>
          <p:cNvPr id="3936" name="Google Shape;3936;p533"/>
          <p:cNvSpPr txBox="1"/>
          <p:nvPr/>
        </p:nvSpPr>
        <p:spPr>
          <a:xfrm>
            <a:off x="4331804" y="3573016"/>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37" name="Google Shape;3937;p533"/>
          <p:cNvSpPr txBox="1"/>
          <p:nvPr/>
        </p:nvSpPr>
        <p:spPr>
          <a:xfrm rot="-5400000">
            <a:off x="3142238" y="2308926"/>
            <a:ext cx="15150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38" name="Google Shape;3938;p533"/>
          <p:cNvSpPr txBox="1"/>
          <p:nvPr/>
        </p:nvSpPr>
        <p:spPr>
          <a:xfrm>
            <a:off x="5123893" y="3179926"/>
            <a:ext cx="6651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0,4</a:t>
            </a:r>
            <a:endParaRPr lang="es-ES">
              <a:latin typeface="SamsungOne 400" pitchFamily="34" charset="0"/>
              <a:ea typeface="SamsungOne 400" pitchFamily="34" charset="0"/>
            </a:endParaRPr>
          </a:p>
        </p:txBody>
      </p:sp>
      <p:sp>
        <p:nvSpPr>
          <p:cNvPr id="3939" name="Google Shape;3939;p533"/>
          <p:cNvSpPr txBox="1"/>
          <p:nvPr/>
        </p:nvSpPr>
        <p:spPr>
          <a:xfrm>
            <a:off x="6495529" y="3573016"/>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40" name="Google Shape;3940;p533"/>
          <p:cNvSpPr txBox="1"/>
          <p:nvPr/>
        </p:nvSpPr>
        <p:spPr>
          <a:xfrm rot="-5400000">
            <a:off x="5271613" y="2274576"/>
            <a:ext cx="15837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41" name="Google Shape;3941;p533"/>
          <p:cNvSpPr txBox="1"/>
          <p:nvPr/>
        </p:nvSpPr>
        <p:spPr>
          <a:xfrm>
            <a:off x="7289220" y="3179926"/>
            <a:ext cx="6621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0,5</a:t>
            </a:r>
            <a:endParaRPr lang="es-ES">
              <a:latin typeface="SamsungOne 400" pitchFamily="34" charset="0"/>
              <a:ea typeface="SamsungOne 400" pitchFamily="34" charset="0"/>
            </a:endParaRPr>
          </a:p>
        </p:txBody>
      </p:sp>
      <p:sp>
        <p:nvSpPr>
          <p:cNvPr id="3942" name="Google Shape;3942;p533"/>
          <p:cNvSpPr txBox="1"/>
          <p:nvPr/>
        </p:nvSpPr>
        <p:spPr>
          <a:xfrm>
            <a:off x="4331804" y="5707941"/>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43" name="Google Shape;3943;p533"/>
          <p:cNvSpPr txBox="1"/>
          <p:nvPr/>
        </p:nvSpPr>
        <p:spPr>
          <a:xfrm rot="-5400000">
            <a:off x="3106088" y="4407701"/>
            <a:ext cx="15873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44" name="Google Shape;3944;p533"/>
          <p:cNvSpPr txBox="1"/>
          <p:nvPr/>
        </p:nvSpPr>
        <p:spPr>
          <a:xfrm>
            <a:off x="5124694" y="5314851"/>
            <a:ext cx="6636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0,6</a:t>
            </a:r>
            <a:endParaRPr lang="es-ES">
              <a:latin typeface="SamsungOne 400" pitchFamily="34" charset="0"/>
              <a:ea typeface="SamsungOne 400" pitchFamily="34" charset="0"/>
            </a:endParaRPr>
          </a:p>
        </p:txBody>
      </p:sp>
      <p:sp>
        <p:nvSpPr>
          <p:cNvPr id="3945" name="Google Shape;3945;p533"/>
          <p:cNvSpPr txBox="1"/>
          <p:nvPr/>
        </p:nvSpPr>
        <p:spPr>
          <a:xfrm>
            <a:off x="6495529" y="5707941"/>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46" name="Google Shape;3946;p533"/>
          <p:cNvSpPr txBox="1"/>
          <p:nvPr/>
        </p:nvSpPr>
        <p:spPr>
          <a:xfrm rot="-5400000">
            <a:off x="5269813" y="4407701"/>
            <a:ext cx="15873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47" name="Google Shape;3947;p533"/>
          <p:cNvSpPr txBox="1"/>
          <p:nvPr/>
        </p:nvSpPr>
        <p:spPr>
          <a:xfrm>
            <a:off x="7212124" y="5314851"/>
            <a:ext cx="7503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0,85</a:t>
            </a:r>
            <a:endParaRPr lang="es-ES">
              <a:latin typeface="SamsungOne 400" pitchFamily="34" charset="0"/>
              <a:ea typeface="SamsungOne 400" pitchFamily="34" charset="0"/>
            </a:endParaRPr>
          </a:p>
        </p:txBody>
      </p:sp>
      <p:sp>
        <p:nvSpPr>
          <p:cNvPr id="3948" name="Google Shape;3948;p533"/>
          <p:cNvSpPr/>
          <p:nvPr/>
        </p:nvSpPr>
        <p:spPr>
          <a:xfrm>
            <a:off x="4186163" y="6088525"/>
            <a:ext cx="3609600" cy="212400"/>
          </a:xfrm>
          <a:prstGeom prst="roundRect">
            <a:avLst>
              <a:gd name="adj" fmla="val 50000"/>
            </a:avLst>
          </a:prstGeom>
          <a:solidFill>
            <a:srgbClr val="193EB0"/>
          </a:solidFill>
          <a:ln>
            <a:noFill/>
          </a:ln>
        </p:spPr>
        <p:txBody>
          <a:bodyPr spcFirstLastPara="1" wrap="square" lIns="0" tIns="0" rIns="0" bIns="0" anchor="ctr" anchorCtr="0">
            <a:noAutofit/>
          </a:bodyPr>
          <a:lstStyle/>
          <a:p>
            <a:pPr marL="398463" indent="-398463" algn="ctr">
              <a:buSzPts val="1000"/>
            </a:pPr>
            <a:r>
              <a:rPr lang="es-ES" sz="1000" b="1">
                <a:solidFill>
                  <a:schemeClr val="lt1"/>
                </a:solidFill>
                <a:latin typeface="SamsungOne 400" pitchFamily="34" charset="0"/>
                <a:ea typeface="SamsungOne 400" pitchFamily="34" charset="0"/>
              </a:rPr>
              <a:t>El libro de cien páginas sobre aprendizaje automático</a:t>
            </a:r>
            <a:endParaRPr lang="es-ES">
              <a:latin typeface="SamsungOne 400" pitchFamily="34" charset="0"/>
              <a:ea typeface="SamsungOne 400" pitchFamily="34" charset="0"/>
            </a:endParaRPr>
          </a:p>
        </p:txBody>
      </p:sp>
      <p:sp>
        <p:nvSpPr>
          <p:cNvPr id="1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3"/>
        <p:cNvGrpSpPr/>
        <p:nvPr/>
      </p:nvGrpSpPr>
      <p:grpSpPr>
        <a:xfrm>
          <a:off x="0" y="0"/>
          <a:ext cx="0" cy="0"/>
          <a:chOff x="0" y="0"/>
          <a:chExt cx="0" cy="0"/>
        </a:xfrm>
      </p:grpSpPr>
      <p:sp>
        <p:nvSpPr>
          <p:cNvPr id="3957" name="Google Shape;3957;p534"/>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Rendimiento deficiente: Volver al paso anterior</a:t>
            </a:r>
          </a:p>
        </p:txBody>
      </p:sp>
      <p:sp>
        <p:nvSpPr>
          <p:cNvPr id="3958" name="Google Shape;3958;p534"/>
          <p:cNvSpPr/>
          <p:nvPr/>
        </p:nvSpPr>
        <p:spPr>
          <a:xfrm>
            <a:off x="1815849" y="1700808"/>
            <a:ext cx="8780714" cy="1048218"/>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Modelo final</a:t>
            </a:r>
          </a:p>
          <a:p>
            <a:pPr marL="182563" indent="-182563" algn="just">
              <a:spcBef>
                <a:spcPts val="800"/>
              </a:spcBef>
              <a:buClr>
                <a:srgbClr val="193EB0"/>
              </a:buClr>
              <a:buSzPts val="1300"/>
              <a:buFont typeface="Arial"/>
              <a:buChar char="‣"/>
            </a:pPr>
            <a:r>
              <a:rPr lang="es-ES" sz="1300">
                <a:solidFill>
                  <a:srgbClr val="262626"/>
                </a:solidFill>
                <a:latin typeface="SamsungOne 400" pitchFamily="34" charset="0"/>
                <a:ea typeface="SamsungOne 400" pitchFamily="34" charset="0"/>
              </a:rPr>
              <a:t>Guardar el modelo - Se tarda días en aprender si hay muchos datos. Es extremadamente ineficiente entrenar el modelo cada vez para la predicción, así que la mejor manera es guardar el modelo para reutilizarlo. Usa 'pickle' para guardar el modelo. </a:t>
            </a:r>
            <a:endParaRPr lang="es-ES">
              <a:latin typeface="SamsungOne 400" pitchFamily="34" charset="0"/>
              <a:ea typeface="SamsungOne 400" pitchFamily="34" charset="0"/>
            </a:endParaRPr>
          </a:p>
        </p:txBody>
      </p:sp>
      <p:sp>
        <p:nvSpPr>
          <p:cNvPr id="3959" name="Google Shape;3959;p534"/>
          <p:cNvSpPr/>
          <p:nvPr/>
        </p:nvSpPr>
        <p:spPr>
          <a:xfrm>
            <a:off x="2028388" y="2805625"/>
            <a:ext cx="8460300" cy="3318900"/>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960" name="Google Shape;3960;p534"/>
          <p:cNvPicPr preferRelativeResize="0"/>
          <p:nvPr/>
        </p:nvPicPr>
        <p:blipFill rotWithShape="1">
          <a:blip r:embed="rId3">
            <a:alphaModFix/>
          </a:blip>
          <a:srcRect l="280" t="2225" r="20318"/>
          <a:stretch/>
        </p:blipFill>
        <p:spPr>
          <a:xfrm>
            <a:off x="2204837" y="2892112"/>
            <a:ext cx="8283776" cy="3188523"/>
          </a:xfrm>
          <a:prstGeom prst="rect">
            <a:avLst/>
          </a:prstGeom>
          <a:noFill/>
          <a:ln>
            <a:noFill/>
          </a:ln>
        </p:spPr>
      </p:pic>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30f9e089eba_1_7"/>
          <p:cNvSpPr txBox="1">
            <a:spLocks noGrp="1"/>
          </p:cNvSpPr>
          <p:nvPr>
            <p:ph type="ctrTitle"/>
          </p:nvPr>
        </p:nvSpPr>
        <p:spPr>
          <a:xfrm>
            <a:off x="5951975" y="3036100"/>
            <a:ext cx="5510400" cy="1083600"/>
          </a:xfrm>
          <a:prstGeom prst="rect">
            <a:avLst/>
          </a:prstGeom>
        </p:spPr>
        <p:txBody>
          <a:bodyPr spcFirstLastPara="1" wrap="square" lIns="91425" tIns="45700" rIns="91425" bIns="45700" anchor="b" anchorCtr="0">
            <a:normAutofit/>
          </a:bodyPr>
          <a:lstStyle/>
          <a:p>
            <a:pPr marL="0" lvl="0" indent="0" algn="r" rtl="0">
              <a:spcBef>
                <a:spcPts val="0"/>
              </a:spcBef>
              <a:spcAft>
                <a:spcPts val="0"/>
              </a:spcAft>
              <a:buNone/>
            </a:pPr>
            <a:r>
              <a:rPr lang="es-MX" b="1"/>
              <a:t>¡GRACIAS!</a:t>
            </a:r>
            <a:endParaRPr b="1"/>
          </a:p>
        </p:txBody>
      </p:sp>
    </p:spTree>
    <p:extLst>
      <p:ext uri="{BB962C8B-B14F-4D97-AF65-F5344CB8AC3E}">
        <p14:creationId xmlns:p14="http://schemas.microsoft.com/office/powerpoint/2010/main" val="2177438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30f9e089eba_0_403"/>
          <p:cNvPicPr preferRelativeResize="0"/>
          <p:nvPr/>
        </p:nvPicPr>
        <p:blipFill rotWithShape="1">
          <a:blip r:embed="rId3">
            <a:alphaModFix/>
          </a:blip>
          <a:srcRect/>
          <a:stretch/>
        </p:blipFill>
        <p:spPr>
          <a:xfrm>
            <a:off x="1184" y="0"/>
            <a:ext cx="12189628" cy="6858000"/>
          </a:xfrm>
          <a:prstGeom prst="rect">
            <a:avLst/>
          </a:prstGeom>
          <a:noFill/>
          <a:ln>
            <a:noFill/>
          </a:ln>
        </p:spPr>
      </p:pic>
      <p:sp>
        <p:nvSpPr>
          <p:cNvPr id="209" name="Google Shape;209;g30f9e089eba_0_403"/>
          <p:cNvSpPr/>
          <p:nvPr/>
        </p:nvSpPr>
        <p:spPr>
          <a:xfrm>
            <a:off x="555323" y="5677032"/>
            <a:ext cx="11081100" cy="769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ⓒ202</a:t>
            </a:r>
            <a:r>
              <a:rPr lang="es-MX" sz="1000">
                <a:solidFill>
                  <a:srgbClr val="FFFFFF"/>
                </a:solidFill>
              </a:rPr>
              <a:t>4</a:t>
            </a:r>
            <a:r>
              <a:rPr lang="es-MX" sz="1000" b="0" i="0" u="none" strike="noStrike" cap="none">
                <a:solidFill>
                  <a:srgbClr val="FFFFFF"/>
                </a:solidFill>
                <a:latin typeface="Arial"/>
                <a:ea typeface="Arial"/>
                <a:cs typeface="Arial"/>
                <a:sym typeface="Arial"/>
              </a:rPr>
              <a:t> SAMSUNG. Todos los derechos reservados.</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6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La oficina de Ciudadanía Corporativa de Samsung Electronics tiene los derechos de autor de este documento.</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3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Este documento es una propiedad literaria protegida por la ley de derechos de autor, por lo que está prohibida su reimpresión y reproducción sin permiso.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Para utilizar este documento fuera del plan de estudios de Samsung Innovation Campus, debe recibir el consentimiento por escrito del titular de los derechos de autor.</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902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92;p157">
            <a:extLst>
              <a:ext uri="{FF2B5EF4-FFF2-40B4-BE49-F238E27FC236}">
                <a16:creationId xmlns:a16="http://schemas.microsoft.com/office/drawing/2014/main" id="{A926C07F-642B-80B8-A20A-018C1E0E6D7D}"/>
              </a:ext>
            </a:extLst>
          </p:cNvPr>
          <p:cNvGrpSpPr/>
          <p:nvPr/>
        </p:nvGrpSpPr>
        <p:grpSpPr>
          <a:xfrm>
            <a:off x="1697435" y="1654450"/>
            <a:ext cx="8797129" cy="3960439"/>
            <a:chOff x="558798" y="2060849"/>
            <a:chExt cx="8797129" cy="3960439"/>
          </a:xfrm>
        </p:grpSpPr>
        <p:sp>
          <p:nvSpPr>
            <p:cNvPr id="3" name="Google Shape;3493;p157">
              <a:extLst>
                <a:ext uri="{FF2B5EF4-FFF2-40B4-BE49-F238E27FC236}">
                  <a16:creationId xmlns:a16="http://schemas.microsoft.com/office/drawing/2014/main" id="{593C9C19-1C26-53C8-8485-5CC9B9399040}"/>
                </a:ext>
              </a:extLst>
            </p:cNvPr>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4" name="Google Shape;3494;p157">
              <a:extLst>
                <a:ext uri="{FF2B5EF4-FFF2-40B4-BE49-F238E27FC236}">
                  <a16:creationId xmlns:a16="http://schemas.microsoft.com/office/drawing/2014/main" id="{364E65D7-FC2E-AE77-7CCF-8F4BCCEDA39A}"/>
                </a:ext>
              </a:extLst>
            </p:cNvPr>
            <p:cNvGrpSpPr/>
            <p:nvPr/>
          </p:nvGrpSpPr>
          <p:grpSpPr>
            <a:xfrm>
              <a:off x="558798" y="3945816"/>
              <a:ext cx="8797129" cy="576572"/>
              <a:chOff x="4778069" y="4391025"/>
              <a:chExt cx="2349160" cy="431802"/>
            </a:xfrm>
          </p:grpSpPr>
          <p:sp>
            <p:nvSpPr>
              <p:cNvPr id="6" name="Google Shape;3495;p157">
                <a:extLst>
                  <a:ext uri="{FF2B5EF4-FFF2-40B4-BE49-F238E27FC236}">
                    <a16:creationId xmlns:a16="http://schemas.microsoft.com/office/drawing/2014/main" id="{7A1DBEDF-4CEA-DD55-CEA3-3C90AEF0F6D9}"/>
                  </a:ext>
                </a:extLst>
              </p:cNvPr>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7" name="Google Shape;3496;p157">
                <a:extLst>
                  <a:ext uri="{FF2B5EF4-FFF2-40B4-BE49-F238E27FC236}">
                    <a16:creationId xmlns:a16="http://schemas.microsoft.com/office/drawing/2014/main" id="{C1AFE9CD-725E-31DC-C2D6-8959FDB98842}"/>
                  </a:ext>
                </a:extLst>
              </p:cNvPr>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n-US" sz="2000" dirty="0">
                    <a:solidFill>
                      <a:schemeClr val="lt1"/>
                    </a:solidFill>
                  </a:rPr>
                  <a:t>REVISION EXAMEN POR: .</a:t>
                </a:r>
                <a:endParaRPr dirty="0"/>
              </a:p>
            </p:txBody>
          </p:sp>
        </p:grpSp>
        <p:pic>
          <p:nvPicPr>
            <p:cNvPr id="5" name="Google Shape;3497;p157" descr="텍스트, 클립아트이(가) 표시된 사진&#10;&#10;자동 생성된 설명">
              <a:extLst>
                <a:ext uri="{FF2B5EF4-FFF2-40B4-BE49-F238E27FC236}">
                  <a16:creationId xmlns:a16="http://schemas.microsoft.com/office/drawing/2014/main" id="{8AE53C91-4287-D9B1-B6F2-A27A12D877EA}"/>
                </a:ext>
              </a:extLst>
            </p:cNvPr>
            <p:cNvPicPr preferRelativeResize="0"/>
            <p:nvPr/>
          </p:nvPicPr>
          <p:blipFill rotWithShape="1">
            <a:blip r:embed="rId2">
              <a:alphaModFix/>
            </a:blip>
            <a:srcRect l="28593" t="14475" r="51947" b="14299"/>
            <a:stretch/>
          </p:blipFill>
          <p:spPr>
            <a:xfrm>
              <a:off x="4370123" y="2647560"/>
              <a:ext cx="1162577" cy="1174440"/>
            </a:xfrm>
            <a:prstGeom prst="ellipse">
              <a:avLst/>
            </a:prstGeom>
            <a:noFill/>
            <a:ln>
              <a:noFill/>
            </a:ln>
          </p:spPr>
        </p:pic>
      </p:grpSp>
    </p:spTree>
    <p:extLst>
      <p:ext uri="{BB962C8B-B14F-4D97-AF65-F5344CB8AC3E}">
        <p14:creationId xmlns:p14="http://schemas.microsoft.com/office/powerpoint/2010/main" val="727986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92;p157">
            <a:extLst>
              <a:ext uri="{FF2B5EF4-FFF2-40B4-BE49-F238E27FC236}">
                <a16:creationId xmlns:a16="http://schemas.microsoft.com/office/drawing/2014/main" id="{E56059D1-4C9F-38FC-2EED-7011C846E9FE}"/>
              </a:ext>
            </a:extLst>
          </p:cNvPr>
          <p:cNvGrpSpPr/>
          <p:nvPr/>
        </p:nvGrpSpPr>
        <p:grpSpPr>
          <a:xfrm>
            <a:off x="1697435" y="1654450"/>
            <a:ext cx="8797129" cy="3960439"/>
            <a:chOff x="558798" y="2060849"/>
            <a:chExt cx="8797129" cy="3960439"/>
          </a:xfrm>
        </p:grpSpPr>
        <p:sp>
          <p:nvSpPr>
            <p:cNvPr id="3" name="Google Shape;3493;p157">
              <a:extLst>
                <a:ext uri="{FF2B5EF4-FFF2-40B4-BE49-F238E27FC236}">
                  <a16:creationId xmlns:a16="http://schemas.microsoft.com/office/drawing/2014/main" id="{FF7BA2FD-B6B6-2450-2C2B-2CBDC4701CEF}"/>
                </a:ext>
              </a:extLst>
            </p:cNvPr>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4" name="Google Shape;3494;p157">
              <a:extLst>
                <a:ext uri="{FF2B5EF4-FFF2-40B4-BE49-F238E27FC236}">
                  <a16:creationId xmlns:a16="http://schemas.microsoft.com/office/drawing/2014/main" id="{2982843D-8C7E-BA7A-3ADF-E71DE417788C}"/>
                </a:ext>
              </a:extLst>
            </p:cNvPr>
            <p:cNvGrpSpPr/>
            <p:nvPr/>
          </p:nvGrpSpPr>
          <p:grpSpPr>
            <a:xfrm>
              <a:off x="558798" y="3945816"/>
              <a:ext cx="8797129" cy="576572"/>
              <a:chOff x="4778069" y="4391025"/>
              <a:chExt cx="2349160" cy="431802"/>
            </a:xfrm>
          </p:grpSpPr>
          <p:sp>
            <p:nvSpPr>
              <p:cNvPr id="6" name="Google Shape;3495;p157">
                <a:extLst>
                  <a:ext uri="{FF2B5EF4-FFF2-40B4-BE49-F238E27FC236}">
                    <a16:creationId xmlns:a16="http://schemas.microsoft.com/office/drawing/2014/main" id="{9FEDE94C-F25B-F9E4-F25A-B449703B8E12}"/>
                  </a:ext>
                </a:extLst>
              </p:cNvPr>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7" name="Google Shape;3496;p157">
                <a:extLst>
                  <a:ext uri="{FF2B5EF4-FFF2-40B4-BE49-F238E27FC236}">
                    <a16:creationId xmlns:a16="http://schemas.microsoft.com/office/drawing/2014/main" id="{FEE1B037-A948-231B-80E9-F1CBD0AC55F1}"/>
                  </a:ext>
                </a:extLst>
              </p:cNvPr>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n-US" sz="2000" dirty="0">
                    <a:solidFill>
                      <a:schemeClr val="lt1"/>
                    </a:solidFill>
                  </a:rPr>
                  <a:t>VIDEO Y EJERCICIO.</a:t>
                </a:r>
                <a:endParaRPr dirty="0"/>
              </a:p>
            </p:txBody>
          </p:sp>
        </p:grpSp>
        <p:pic>
          <p:nvPicPr>
            <p:cNvPr id="5" name="Google Shape;3497;p157" descr="텍스트, 클립아트이(가) 표시된 사진&#10;&#10;자동 생성된 설명">
              <a:extLst>
                <a:ext uri="{FF2B5EF4-FFF2-40B4-BE49-F238E27FC236}">
                  <a16:creationId xmlns:a16="http://schemas.microsoft.com/office/drawing/2014/main" id="{266859CC-36F9-4D1B-5A3F-8D622A40B94D}"/>
                </a:ext>
              </a:extLst>
            </p:cNvPr>
            <p:cNvPicPr preferRelativeResize="0"/>
            <p:nvPr/>
          </p:nvPicPr>
          <p:blipFill rotWithShape="1">
            <a:blip r:embed="rId2">
              <a:alphaModFix/>
            </a:blip>
            <a:srcRect l="28593" t="14475" r="51947" b="14299"/>
            <a:stretch/>
          </p:blipFill>
          <p:spPr>
            <a:xfrm>
              <a:off x="4370123" y="2647560"/>
              <a:ext cx="1162577" cy="1174440"/>
            </a:xfrm>
            <a:prstGeom prst="ellipse">
              <a:avLst/>
            </a:prstGeom>
            <a:noFill/>
            <a:ln>
              <a:noFill/>
            </a:ln>
          </p:spPr>
        </p:pic>
      </p:grpSp>
    </p:spTree>
    <p:extLst>
      <p:ext uri="{BB962C8B-B14F-4D97-AF65-F5344CB8AC3E}">
        <p14:creationId xmlns:p14="http://schemas.microsoft.com/office/powerpoint/2010/main" val="2352377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CFEAC1-F97C-D529-B076-7F1A70F566D3}"/>
              </a:ext>
            </a:extLst>
          </p:cNvPr>
          <p:cNvPicPr>
            <a:picLocks noChangeAspect="1"/>
          </p:cNvPicPr>
          <p:nvPr/>
        </p:nvPicPr>
        <p:blipFill>
          <a:blip r:embed="rId2"/>
          <a:stretch>
            <a:fillRect/>
          </a:stretch>
        </p:blipFill>
        <p:spPr>
          <a:xfrm>
            <a:off x="2075889" y="1137918"/>
            <a:ext cx="8040222" cy="4582164"/>
          </a:xfrm>
          <a:prstGeom prst="rect">
            <a:avLst/>
          </a:prstGeom>
        </p:spPr>
      </p:pic>
    </p:spTree>
    <p:extLst>
      <p:ext uri="{BB962C8B-B14F-4D97-AF65-F5344CB8AC3E}">
        <p14:creationId xmlns:p14="http://schemas.microsoft.com/office/powerpoint/2010/main" val="348780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4E69A-B97B-4504-8FF3-A946CC80EEC7}"/>
              </a:ext>
            </a:extLst>
          </p:cNvPr>
          <p:cNvPicPr>
            <a:picLocks noChangeAspect="1"/>
          </p:cNvPicPr>
          <p:nvPr/>
        </p:nvPicPr>
        <p:blipFill>
          <a:blip r:embed="rId2"/>
          <a:stretch>
            <a:fillRect/>
          </a:stretch>
        </p:blipFill>
        <p:spPr>
          <a:xfrm>
            <a:off x="1904415" y="1147444"/>
            <a:ext cx="8383170" cy="4563112"/>
          </a:xfrm>
          <a:prstGeom prst="rect">
            <a:avLst/>
          </a:prstGeom>
        </p:spPr>
      </p:pic>
    </p:spTree>
    <p:extLst>
      <p:ext uri="{BB962C8B-B14F-4D97-AF65-F5344CB8AC3E}">
        <p14:creationId xmlns:p14="http://schemas.microsoft.com/office/powerpoint/2010/main" val="1262190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30f9e089eba_1_17"/>
          <p:cNvSpPr txBox="1"/>
          <p:nvPr/>
        </p:nvSpPr>
        <p:spPr>
          <a:xfrm>
            <a:off x="6832069" y="1308827"/>
            <a:ext cx="4617300" cy="153884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0"/>
              <a:buFont typeface="Arial"/>
              <a:buNone/>
              <a:tabLst/>
              <a:defRPr/>
            </a:pPr>
            <a:r>
              <a:rPr kumimoji="0" lang="es-MX" sz="4000" b="1" i="0" u="none" strike="noStrike" kern="0" cap="none" spc="0" normalizeH="0" baseline="0" noProof="0" dirty="0">
                <a:ln>
                  <a:noFill/>
                </a:ln>
                <a:solidFill>
                  <a:srgbClr val="000000"/>
                </a:solidFill>
                <a:effectLst/>
                <a:uLnTx/>
                <a:uFillTx/>
                <a:latin typeface="Arial"/>
                <a:ea typeface="Arial"/>
                <a:cs typeface="Arial"/>
                <a:sym typeface="Arial"/>
              </a:rPr>
              <a:t>Capítulo 5</a:t>
            </a:r>
          </a:p>
          <a:p>
            <a:pPr lvl="0">
              <a:buSzPts val="4000"/>
            </a:pPr>
            <a:endParaRPr lang="es-MX" sz="1800" dirty="0">
              <a:solidFill>
                <a:schemeClr val="tx1"/>
              </a:solidFill>
            </a:endParaRPr>
          </a:p>
          <a:p>
            <a:pPr lvl="0">
              <a:buSzPts val="4000"/>
            </a:pPr>
            <a:r>
              <a:rPr lang="es-MX" sz="1800" dirty="0">
                <a:solidFill>
                  <a:schemeClr val="tx1"/>
                </a:solidFill>
              </a:rPr>
              <a:t>Aprendizaje automático – Aprendizaje supervisado</a:t>
            </a:r>
            <a:endParaRPr kumimoji="0" sz="1800" b="0" i="0" u="none" strike="noStrike" kern="0" cap="none" spc="0" normalizeH="0" baseline="0" noProof="0" dirty="0">
              <a:ln>
                <a:noFill/>
              </a:ln>
              <a:solidFill>
                <a:schemeClr val="tx1"/>
              </a:solidFill>
              <a:effectLst/>
              <a:uLnTx/>
              <a:uFillTx/>
              <a:latin typeface="Calibri"/>
              <a:ea typeface="Calibri"/>
              <a:cs typeface="Calibri"/>
              <a:sym typeface="Calibri"/>
            </a:endParaRPr>
          </a:p>
        </p:txBody>
      </p:sp>
      <p:sp>
        <p:nvSpPr>
          <p:cNvPr id="130" name="Google Shape;130;g30f9e089eba_1_17"/>
          <p:cNvSpPr txBox="1"/>
          <p:nvPr/>
        </p:nvSpPr>
        <p:spPr>
          <a:xfrm>
            <a:off x="772998" y="3429000"/>
            <a:ext cx="4617000" cy="2306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Arial"/>
              <a:buNone/>
              <a:tabLst/>
              <a:defRPr/>
            </a:pPr>
            <a:r>
              <a:rPr kumimoji="0" lang="es-MX" sz="1800" b="0" i="0" u="none" strike="noStrike" kern="0" cap="none" spc="0" normalizeH="0" baseline="0" noProof="0">
                <a:ln>
                  <a:noFill/>
                </a:ln>
                <a:solidFill>
                  <a:srgbClr val="000000"/>
                </a:solidFill>
                <a:effectLst/>
                <a:uLnTx/>
                <a:uFillTx/>
                <a:latin typeface="Arial"/>
                <a:ea typeface="Arial"/>
                <a:cs typeface="Arial"/>
                <a:sym typeface="Arial"/>
              </a:rPr>
              <a:t>Lorem ipsum dolor sit amet, consectetuer adipiscing elit. Maecenas porttitor congue massa. Fusce posuere, magna sed pulvinar ultricies, purus lectus malesuada libero, sit amet commodo magna eros quis urna.</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90000"/>
              </a:lnSpc>
              <a:spcBef>
                <a:spcPts val="750"/>
              </a:spcBef>
              <a:spcAft>
                <a:spcPts val="0"/>
              </a:spcAft>
              <a:buClr>
                <a:srgbClr val="000000"/>
              </a:buClr>
              <a:buSzPts val="1800"/>
              <a:buFont typeface="Arial"/>
              <a:buNone/>
              <a:tabLst/>
              <a:defRPr/>
            </a:pPr>
            <a:r>
              <a:rPr kumimoji="0" lang="es-MX" sz="1800" b="0" i="0" u="none" strike="noStrike" kern="0" cap="none" spc="0" normalizeH="0" baseline="0" noProof="0">
                <a:ln>
                  <a:noFill/>
                </a:ln>
                <a:solidFill>
                  <a:srgbClr val="000000"/>
                </a:solidFill>
                <a:effectLst/>
                <a:uLnTx/>
                <a:uFillTx/>
                <a:latin typeface="Arial"/>
                <a:ea typeface="Arial"/>
                <a:cs typeface="Arial"/>
                <a:sym typeface="Arial"/>
              </a:rPr>
              <a:t>Pellentesque habitant morbi tristique senectus et netus et malesuada fames ac turpis egestas.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131" name="Google Shape;131;g30f9e089eba_1_17"/>
          <p:cNvCxnSpPr/>
          <p:nvPr/>
        </p:nvCxnSpPr>
        <p:spPr>
          <a:xfrm>
            <a:off x="772997" y="2903729"/>
            <a:ext cx="4617300" cy="0"/>
          </a:xfrm>
          <a:prstGeom prst="straightConnector1">
            <a:avLst/>
          </a:prstGeom>
          <a:noFill/>
          <a:ln w="9525" cap="flat" cmpd="sng">
            <a:solidFill>
              <a:schemeClr val="dk1"/>
            </a:solidFill>
            <a:prstDash val="solid"/>
            <a:miter lim="800000"/>
            <a:headEnd type="none" w="sm" len="sm"/>
            <a:tailEnd type="none" w="sm" len="sm"/>
          </a:ln>
        </p:spPr>
      </p:cxnSp>
      <p:cxnSp>
        <p:nvCxnSpPr>
          <p:cNvPr id="135" name="Google Shape;135;g30f9e089eba_1_17"/>
          <p:cNvCxnSpPr/>
          <p:nvPr/>
        </p:nvCxnSpPr>
        <p:spPr>
          <a:xfrm>
            <a:off x="6947897" y="2095672"/>
            <a:ext cx="4336500" cy="0"/>
          </a:xfrm>
          <a:prstGeom prst="straightConnector1">
            <a:avLst/>
          </a:prstGeom>
          <a:noFill/>
          <a:ln w="9525"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3696883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3"/>
        <p:cNvGrpSpPr/>
        <p:nvPr/>
      </p:nvGrpSpPr>
      <p:grpSpPr>
        <a:xfrm>
          <a:off x="0" y="0"/>
          <a:ext cx="0" cy="0"/>
          <a:chOff x="0" y="0"/>
          <a:chExt cx="0" cy="0"/>
        </a:xfrm>
      </p:grpSpPr>
      <p:sp>
        <p:nvSpPr>
          <p:cNvPr id="3417" name="Google Shape;3417;p501"/>
          <p:cNvSpPr/>
          <p:nvPr/>
        </p:nvSpPr>
        <p:spPr>
          <a:xfrm>
            <a:off x="352232" y="1081514"/>
            <a:ext cx="9180558" cy="246221"/>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600">
                <a:solidFill>
                  <a:schemeClr val="dk1"/>
                </a:solidFill>
                <a:latin typeface="Samsung Sharp Sans" pitchFamily="2" charset="0"/>
                <a:ea typeface="Samsung Sharp Sans" pitchFamily="2" charset="0"/>
                <a:cs typeface="Samsung Sharp Sans" pitchFamily="2" charset="0"/>
              </a:rPr>
              <a:t>Estrategia de generalización del modelo </a:t>
            </a:r>
          </a:p>
        </p:txBody>
      </p:sp>
      <p:sp>
        <p:nvSpPr>
          <p:cNvPr id="3418" name="Google Shape;3418;p501"/>
          <p:cNvSpPr/>
          <p:nvPr/>
        </p:nvSpPr>
        <p:spPr>
          <a:xfrm>
            <a:off x="637288" y="1403200"/>
            <a:ext cx="10619991" cy="1622734"/>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600" dirty="0">
                <a:solidFill>
                  <a:srgbClr val="262626"/>
                </a:solidFill>
                <a:latin typeface="SamsungOne 400" pitchFamily="34" charset="0"/>
                <a:ea typeface="SamsungOne 400" pitchFamily="34" charset="0"/>
              </a:rPr>
              <a:t>Dado que el aprendizaje automático se basa en el rendimiento de los modelos en función de los datos, se requiere una cantidad suficiente de datos para obtener un buen rendimiento. Una cantidad insuficiente de datos puede dar lugar a un sobreajuste, lo que significa que el modelo muestra una menor capacidad de predicción con respecto a los datos no vistos porque se ajusta sólo a las características de los datos de entrenamiento. La siguiente es la estrategia de generalización para que el modelo proporcione un alto rendimiento en relación con los datos no vistos. </a:t>
            </a:r>
            <a:endParaRPr lang="es-ES" sz="1800" dirty="0">
              <a:latin typeface="SamsungOne 400" pitchFamily="34" charset="0"/>
              <a:ea typeface="SamsungOne 400" pitchFamily="34" charset="0"/>
            </a:endParaRPr>
          </a:p>
        </p:txBody>
      </p:sp>
      <p:sp>
        <p:nvSpPr>
          <p:cNvPr id="3419" name="Google Shape;3419;p501"/>
          <p:cNvSpPr/>
          <p:nvPr/>
        </p:nvSpPr>
        <p:spPr>
          <a:xfrm>
            <a:off x="352232" y="3117111"/>
            <a:ext cx="9180600" cy="246221"/>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600" dirty="0">
                <a:solidFill>
                  <a:schemeClr val="dk1"/>
                </a:solidFill>
                <a:latin typeface="Samsung Sharp Sans" pitchFamily="2" charset="0"/>
                <a:ea typeface="Samsung Sharp Sans" pitchFamily="2" charset="0"/>
                <a:cs typeface="Samsung Sharp Sans" pitchFamily="2" charset="0"/>
              </a:rPr>
              <a:t>Conjunto de validación</a:t>
            </a:r>
            <a:endParaRPr lang="es-ES" sz="1600" dirty="0">
              <a:latin typeface="Samsung Sharp Sans" pitchFamily="2" charset="0"/>
              <a:ea typeface="Samsung Sharp Sans" pitchFamily="2" charset="0"/>
              <a:cs typeface="Samsung Sharp Sans" pitchFamily="2" charset="0"/>
            </a:endParaRPr>
          </a:p>
        </p:txBody>
      </p:sp>
      <p:sp>
        <p:nvSpPr>
          <p:cNvPr id="3420" name="Google Shape;3420;p501"/>
          <p:cNvSpPr/>
          <p:nvPr/>
        </p:nvSpPr>
        <p:spPr>
          <a:xfrm>
            <a:off x="637287" y="3425839"/>
            <a:ext cx="10619991" cy="1376513"/>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600" dirty="0">
                <a:solidFill>
                  <a:srgbClr val="262626"/>
                </a:solidFill>
                <a:latin typeface="SamsungOne 400" pitchFamily="34" charset="0"/>
                <a:ea typeface="SamsungOne 400" pitchFamily="34" charset="0"/>
              </a:rPr>
              <a:t>El conjunto de datos de prueba de rendimiento dividido con </a:t>
            </a:r>
            <a:r>
              <a:rPr lang="es-ES" sz="1600" dirty="0" err="1">
                <a:solidFill>
                  <a:srgbClr val="262626"/>
                </a:solidFill>
                <a:latin typeface="SamsungOne 400" pitchFamily="34" charset="0"/>
                <a:ea typeface="SamsungOne 400" pitchFamily="34" charset="0"/>
              </a:rPr>
              <a:t>Train_test_split</a:t>
            </a:r>
            <a:r>
              <a:rPr lang="es-ES" sz="1600" dirty="0">
                <a:solidFill>
                  <a:srgbClr val="262626"/>
                </a:solidFill>
                <a:latin typeface="SamsungOne 400" pitchFamily="34" charset="0"/>
                <a:ea typeface="SamsungOne 400" pitchFamily="34" charset="0"/>
              </a:rPr>
              <a:t> es para la evaluación final del rendimiento del modelo. Debido a que es necesario comprobar el rendimiento del modelo durante el aprendizaje de este, se retiran algunos de los datos del conjunto de datos de entrenamiento y se utilizan como conjunto de validación. Se puede encontrar una posibilidad de sobreajuste durante el aprendizaje utilizando el conjunto de validación, y también se utiliza para encontrar los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a:t>
            </a:r>
            <a:endParaRPr lang="es-ES" sz="1800" dirty="0">
              <a:latin typeface="SamsungOne 400" pitchFamily="34" charset="0"/>
              <a:ea typeface="SamsungOne 400" pitchFamily="34" charset="0"/>
            </a:endParaRPr>
          </a:p>
        </p:txBody>
      </p:sp>
      <p:grpSp>
        <p:nvGrpSpPr>
          <p:cNvPr id="3421" name="Google Shape;3421;p501"/>
          <p:cNvGrpSpPr/>
          <p:nvPr/>
        </p:nvGrpSpPr>
        <p:grpSpPr>
          <a:xfrm>
            <a:off x="2430877" y="4943381"/>
            <a:ext cx="7330245" cy="1562670"/>
            <a:chOff x="1396289" y="4427654"/>
            <a:chExt cx="7330245" cy="1562670"/>
          </a:xfrm>
        </p:grpSpPr>
        <p:sp>
          <p:nvSpPr>
            <p:cNvPr id="3422" name="Google Shape;3422;p501"/>
            <p:cNvSpPr txBox="1"/>
            <p:nvPr/>
          </p:nvSpPr>
          <p:spPr>
            <a:xfrm>
              <a:off x="2124566" y="4427654"/>
              <a:ext cx="2060475" cy="492443"/>
            </a:xfrm>
            <a:prstGeom prst="rect">
              <a:avLst/>
            </a:prstGeom>
            <a:solidFill>
              <a:schemeClr val="lt1"/>
            </a:solidFill>
            <a:ln>
              <a:noFill/>
            </a:ln>
          </p:spPr>
          <p:txBody>
            <a:bodyPr spcFirstLastPara="1" wrap="square" lIns="0" tIns="0" rIns="0" bIns="0" anchor="t" anchorCtr="0">
              <a:spAutoFit/>
            </a:bodyPr>
            <a:lstStyle/>
            <a:p>
              <a:pPr algn="ctr">
                <a:buSzPts val="1600"/>
              </a:pPr>
              <a:r>
                <a:rPr lang="es-ES" sz="1600" dirty="0">
                  <a:solidFill>
                    <a:schemeClr val="dk1"/>
                  </a:solidFill>
                  <a:latin typeface="SamsungOne 400" pitchFamily="34" charset="0"/>
                  <a:ea typeface="SamsungOne 400" pitchFamily="34" charset="0"/>
                </a:rPr>
                <a:t>conjunto de entrenamiento</a:t>
              </a:r>
            </a:p>
          </p:txBody>
        </p:sp>
        <p:sp>
          <p:nvSpPr>
            <p:cNvPr id="3423" name="Google Shape;3423;p501"/>
            <p:cNvSpPr txBox="1"/>
            <p:nvPr/>
          </p:nvSpPr>
          <p:spPr>
            <a:xfrm>
              <a:off x="5599484" y="4437112"/>
              <a:ext cx="1226400" cy="492600"/>
            </a:xfrm>
            <a:prstGeom prst="rect">
              <a:avLst/>
            </a:prstGeom>
            <a:solidFill>
              <a:schemeClr val="lt1"/>
            </a:solidFill>
            <a:ln>
              <a:noFill/>
            </a:ln>
          </p:spPr>
          <p:txBody>
            <a:bodyPr spcFirstLastPara="1" wrap="square" lIns="0" tIns="0" rIns="0" bIns="0" anchor="t" anchorCtr="0">
              <a:spAutoFit/>
            </a:bodyPr>
            <a:lstStyle/>
            <a:p>
              <a:pPr algn="ctr">
                <a:buSzPts val="1600"/>
              </a:pPr>
              <a:r>
                <a:rPr lang="es-ES" sz="1600" dirty="0">
                  <a:solidFill>
                    <a:schemeClr val="dk1"/>
                  </a:solidFill>
                  <a:latin typeface="SamsungOne 400" pitchFamily="34" charset="0"/>
                  <a:ea typeface="SamsungOne 400" pitchFamily="34" charset="0"/>
                </a:rPr>
                <a:t>conjunto de validación</a:t>
              </a:r>
              <a:endParaRPr lang="es-ES" dirty="0">
                <a:latin typeface="SamsungOne 400" pitchFamily="34" charset="0"/>
                <a:ea typeface="SamsungOne 400" pitchFamily="34" charset="0"/>
              </a:endParaRPr>
            </a:p>
          </p:txBody>
        </p:sp>
        <p:sp>
          <p:nvSpPr>
            <p:cNvPr id="3424" name="Google Shape;3424;p501"/>
            <p:cNvSpPr txBox="1"/>
            <p:nvPr/>
          </p:nvSpPr>
          <p:spPr>
            <a:xfrm>
              <a:off x="7363680" y="4437112"/>
              <a:ext cx="1362854" cy="492443"/>
            </a:xfrm>
            <a:prstGeom prst="rect">
              <a:avLst/>
            </a:prstGeom>
            <a:solidFill>
              <a:schemeClr val="lt1"/>
            </a:solidFill>
            <a:ln>
              <a:noFill/>
            </a:ln>
          </p:spPr>
          <p:txBody>
            <a:bodyPr spcFirstLastPara="1" wrap="square" lIns="0" tIns="0" rIns="0" bIns="0" anchor="t" anchorCtr="0">
              <a:spAutoFit/>
            </a:bodyPr>
            <a:lstStyle/>
            <a:p>
              <a:pPr algn="ctr">
                <a:buSzPts val="1600"/>
              </a:pPr>
              <a:r>
                <a:rPr lang="es-ES" sz="1600" dirty="0">
                  <a:solidFill>
                    <a:schemeClr val="dk1"/>
                  </a:solidFill>
                  <a:latin typeface="SamsungOne 400" pitchFamily="34" charset="0"/>
                  <a:ea typeface="SamsungOne 400" pitchFamily="34" charset="0"/>
                </a:rPr>
                <a:t>Conjunto de prueba</a:t>
              </a:r>
              <a:endParaRPr lang="es-ES" dirty="0">
                <a:latin typeface="SamsungOne 400" pitchFamily="34" charset="0"/>
                <a:ea typeface="SamsungOne 400" pitchFamily="34" charset="0"/>
              </a:endParaRPr>
            </a:p>
          </p:txBody>
        </p:sp>
        <p:sp>
          <p:nvSpPr>
            <p:cNvPr id="3425" name="Google Shape;3425;p501"/>
            <p:cNvSpPr txBox="1"/>
            <p:nvPr/>
          </p:nvSpPr>
          <p:spPr>
            <a:xfrm>
              <a:off x="3115703" y="5620992"/>
              <a:ext cx="881653"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dirty="0">
                  <a:solidFill>
                    <a:schemeClr val="dk1"/>
                  </a:solidFill>
                  <a:latin typeface="SamsungOne 400" pitchFamily="34" charset="0"/>
                  <a:ea typeface="SamsungOne 400" pitchFamily="34" charset="0"/>
                </a:rPr>
                <a:t>Ajuste del modelo</a:t>
              </a:r>
              <a:endParaRPr lang="es-ES" dirty="0">
                <a:latin typeface="SamsungOne 400" pitchFamily="34" charset="0"/>
                <a:ea typeface="SamsungOne 400" pitchFamily="34" charset="0"/>
              </a:endParaRPr>
            </a:p>
          </p:txBody>
        </p:sp>
        <p:sp>
          <p:nvSpPr>
            <p:cNvPr id="3426" name="Google Shape;3426;p501"/>
            <p:cNvSpPr txBox="1"/>
            <p:nvPr/>
          </p:nvSpPr>
          <p:spPr>
            <a:xfrm>
              <a:off x="5534613" y="5593685"/>
              <a:ext cx="1356141"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Selección de parámetros</a:t>
              </a:r>
              <a:endParaRPr lang="es-ES">
                <a:latin typeface="SamsungOne 400" pitchFamily="34" charset="0"/>
                <a:ea typeface="SamsungOne 400" pitchFamily="34" charset="0"/>
              </a:endParaRPr>
            </a:p>
          </p:txBody>
        </p:sp>
        <p:sp>
          <p:nvSpPr>
            <p:cNvPr id="3427" name="Google Shape;3427;p501"/>
            <p:cNvSpPr txBox="1"/>
            <p:nvPr/>
          </p:nvSpPr>
          <p:spPr>
            <a:xfrm>
              <a:off x="7314019" y="5620992"/>
              <a:ext cx="1262291"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dirty="0">
                  <a:solidFill>
                    <a:schemeClr val="dk1"/>
                  </a:solidFill>
                  <a:latin typeface="SamsungOne 400" pitchFamily="34" charset="0"/>
                  <a:ea typeface="SamsungOne 400" pitchFamily="34" charset="0"/>
                </a:rPr>
                <a:t>Evaluación</a:t>
              </a:r>
              <a:endParaRPr lang="es-ES" dirty="0">
                <a:latin typeface="SamsungOne 400" pitchFamily="34" charset="0"/>
                <a:ea typeface="SamsungOne 400" pitchFamily="34" charset="0"/>
              </a:endParaRPr>
            </a:p>
          </p:txBody>
        </p:sp>
        <p:sp>
          <p:nvSpPr>
            <p:cNvPr id="3428" name="Google Shape;3428;p501"/>
            <p:cNvSpPr/>
            <p:nvPr/>
          </p:nvSpPr>
          <p:spPr>
            <a:xfrm>
              <a:off x="1396289" y="5085359"/>
              <a:ext cx="4320480" cy="436293"/>
            </a:xfrm>
            <a:prstGeom prst="rect">
              <a:avLst/>
            </a:prstGeom>
            <a:solidFill>
              <a:schemeClr val="lt1"/>
            </a:solidFill>
            <a:ln w="1905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29" name="Google Shape;3429;p501"/>
            <p:cNvSpPr/>
            <p:nvPr/>
          </p:nvSpPr>
          <p:spPr>
            <a:xfrm>
              <a:off x="5713780" y="5085359"/>
              <a:ext cx="1072148" cy="436293"/>
            </a:xfrm>
            <a:prstGeom prst="rect">
              <a:avLst/>
            </a:prstGeom>
            <a:solidFill>
              <a:srgbClr val="7F7F7F"/>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30" name="Google Shape;3430;p501"/>
            <p:cNvSpPr/>
            <p:nvPr/>
          </p:nvSpPr>
          <p:spPr>
            <a:xfrm>
              <a:off x="6810742" y="5085359"/>
              <a:ext cx="1765568" cy="436293"/>
            </a:xfrm>
            <a:prstGeom prst="rect">
              <a:avLst/>
            </a:prstGeom>
            <a:solidFill>
              <a:srgbClr val="7F7F7F"/>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1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theme/theme1.xml><?xml version="1.0" encoding="utf-8"?>
<a:theme xmlns:a="http://schemas.openxmlformats.org/drawingml/2006/main" name="SIC 2024 - Plantill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SIC 2024 - Plantilla</Template>
  <TotalTime>1412</TotalTime>
  <Words>4180</Words>
  <Application>Microsoft Office PowerPoint</Application>
  <PresentationFormat>Widescreen</PresentationFormat>
  <Paragraphs>418</Paragraphs>
  <Slides>36</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Samsung Sharp Sans</vt:lpstr>
      <vt:lpstr>Times New Roman</vt:lpstr>
      <vt:lpstr>SamsungOne 400</vt:lpstr>
      <vt:lpstr>Calibri</vt:lpstr>
      <vt:lpstr>Malgun Gothic</vt:lpstr>
      <vt:lpstr>Arial</vt:lpstr>
      <vt:lpstr>SIC 2024 - Plantilla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sena.kim</dc:creator>
  <cp:lastModifiedBy>Edison Luis Sánchez Maldonado</cp:lastModifiedBy>
  <cp:revision>67</cp:revision>
  <dcterms:created xsi:type="dcterms:W3CDTF">2019-08-14T11:07:19Z</dcterms:created>
  <dcterms:modified xsi:type="dcterms:W3CDTF">2024-12-05T02:35:16Z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C:\Users\maria.he\AppData\Local\Temp\_AZTMP5_\SIC_AI_Chapter 5. Machine Learning 1_v1.0.pptx</vt:lpwstr>
  </property>
</Properties>
</file>